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4083" r:id="rId1"/>
    <p:sldMasterId id="2147484091" r:id="rId2"/>
    <p:sldMasterId id="2147484108" r:id="rId3"/>
    <p:sldMasterId id="2147484124" r:id="rId4"/>
    <p:sldMasterId id="2147484136" r:id="rId5"/>
    <p:sldMasterId id="2147484148" r:id="rId6"/>
    <p:sldMasterId id="2147484160" r:id="rId7"/>
  </p:sldMasterIdLst>
  <p:notesMasterIdLst>
    <p:notesMasterId r:id="rId68"/>
  </p:notesMasterIdLst>
  <p:sldIdLst>
    <p:sldId id="256" r:id="rId8"/>
    <p:sldId id="639" r:id="rId9"/>
    <p:sldId id="343" r:id="rId10"/>
    <p:sldId id="260" r:id="rId11"/>
    <p:sldId id="262" r:id="rId12"/>
    <p:sldId id="259" r:id="rId13"/>
    <p:sldId id="263" r:id="rId14"/>
    <p:sldId id="261" r:id="rId15"/>
    <p:sldId id="264" r:id="rId16"/>
    <p:sldId id="396" r:id="rId17"/>
    <p:sldId id="390" r:id="rId18"/>
    <p:sldId id="391" r:id="rId19"/>
    <p:sldId id="395" r:id="rId20"/>
    <p:sldId id="397" r:id="rId21"/>
    <p:sldId id="398" r:id="rId22"/>
    <p:sldId id="404" r:id="rId23"/>
    <p:sldId id="405" r:id="rId24"/>
    <p:sldId id="400" r:id="rId25"/>
    <p:sldId id="401" r:id="rId26"/>
    <p:sldId id="406" r:id="rId27"/>
    <p:sldId id="399" r:id="rId28"/>
    <p:sldId id="288" r:id="rId29"/>
    <p:sldId id="346" r:id="rId30"/>
    <p:sldId id="266" r:id="rId31"/>
    <p:sldId id="267" r:id="rId32"/>
    <p:sldId id="268" r:id="rId33"/>
    <p:sldId id="271" r:id="rId34"/>
    <p:sldId id="269" r:id="rId35"/>
    <p:sldId id="270" r:id="rId36"/>
    <p:sldId id="272" r:id="rId37"/>
    <p:sldId id="352" r:id="rId38"/>
    <p:sldId id="353" r:id="rId39"/>
    <p:sldId id="278" r:id="rId40"/>
    <p:sldId id="637" r:id="rId41"/>
    <p:sldId id="315" r:id="rId42"/>
    <p:sldId id="316" r:id="rId43"/>
    <p:sldId id="318" r:id="rId44"/>
    <p:sldId id="314" r:id="rId45"/>
    <p:sldId id="279" r:id="rId46"/>
    <p:sldId id="289" r:id="rId47"/>
    <p:sldId id="291" r:id="rId48"/>
    <p:sldId id="290" r:id="rId49"/>
    <p:sldId id="292" r:id="rId50"/>
    <p:sldId id="295" r:id="rId51"/>
    <p:sldId id="393" r:id="rId52"/>
    <p:sldId id="296" r:id="rId53"/>
    <p:sldId id="280" r:id="rId54"/>
    <p:sldId id="281" r:id="rId55"/>
    <p:sldId id="282" r:id="rId56"/>
    <p:sldId id="283" r:id="rId57"/>
    <p:sldId id="286" r:id="rId58"/>
    <p:sldId id="287" r:id="rId59"/>
    <p:sldId id="302" r:id="rId60"/>
    <p:sldId id="301" r:id="rId61"/>
    <p:sldId id="303" r:id="rId62"/>
    <p:sldId id="304" r:id="rId63"/>
    <p:sldId id="305" r:id="rId64"/>
    <p:sldId id="306" r:id="rId65"/>
    <p:sldId id="307" r:id="rId66"/>
    <p:sldId id="638" r:id="rId6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77B3"/>
    <a:srgbClr val="CFD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5338"/>
  </p:normalViewPr>
  <p:slideViewPr>
    <p:cSldViewPr snapToGrid="0" snapToObjects="1">
      <p:cViewPr varScale="1">
        <p:scale>
          <a:sx n="110" d="100"/>
          <a:sy n="110" d="100"/>
        </p:scale>
        <p:origin x="1192" y="168"/>
      </p:cViewPr>
      <p:guideLst>
        <p:guide orient="horz" pos="22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63" Type="http://schemas.openxmlformats.org/officeDocument/2006/relationships/slide" Target="slides/slide56.xml"/><Relationship Id="rId6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66" Type="http://schemas.openxmlformats.org/officeDocument/2006/relationships/slide" Target="slides/slide59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4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slide" Target="slides/slide57.xml"/><Relationship Id="rId69" Type="http://schemas.openxmlformats.org/officeDocument/2006/relationships/presProps" Target="presProp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slide" Target="slides/slide52.xml"/><Relationship Id="rId67" Type="http://schemas.openxmlformats.org/officeDocument/2006/relationships/slide" Target="slides/slide60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slide" Target="slides/slide55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slide" Target="slides/slide58.xml"/><Relationship Id="rId73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34" Type="http://schemas.openxmlformats.org/officeDocument/2006/relationships/slide" Target="slides/slide27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" Type="http://schemas.openxmlformats.org/officeDocument/2006/relationships/slideMaster" Target="slideMasters/slideMaster7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2644174-9D40-FA48-B87A-BF8A34111F07}"/>
    <pc:docChg chg="custSel modSld">
      <pc:chgData name="pavlos protopapas" userId="74894_tp_dropbox" providerId="OAuth2" clId="{42644174-9D40-FA48-B87A-BF8A34111F07}" dt="2020-07-30T13:47:44.129" v="3" actId="7634"/>
      <pc:docMkLst>
        <pc:docMk/>
      </pc:docMkLst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32168883" sldId="31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32168883" sldId="317"/>
            <ac:inkMk id="3" creationId="{519F82D1-DCED-6B46-94B8-9A4D0025EB9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67349745" sldId="329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67349745" sldId="329"/>
            <ac:inkMk id="3" creationId="{240878E5-6955-3341-B7C5-276A71281875}"/>
          </ac:inkMkLst>
        </pc:inkChg>
      </pc:sldChg>
      <pc:sldChg chg="modSp">
        <pc:chgData name="pavlos protopapas" userId="74894_tp_dropbox" providerId="OAuth2" clId="{42644174-9D40-FA48-B87A-BF8A34111F07}" dt="2020-07-28T12:03:25.521" v="2" actId="1076"/>
        <pc:sldMkLst>
          <pc:docMk/>
          <pc:sldMk cId="1100627429" sldId="335"/>
        </pc:sldMkLst>
        <pc:picChg chg="mod">
          <ac:chgData name="pavlos protopapas" userId="74894_tp_dropbox" providerId="OAuth2" clId="{42644174-9D40-FA48-B87A-BF8A34111F07}" dt="2020-07-28T12:03:25.521" v="2" actId="1076"/>
          <ac:picMkLst>
            <pc:docMk/>
            <pc:sldMk cId="1100627429" sldId="335"/>
            <ac:picMk id="7" creationId="{3E20DF78-2640-8D4E-B418-09D4DB7BE0B5}"/>
          </ac:picMkLst>
        </pc:pic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107957701" sldId="351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107957701" sldId="351"/>
            <ac:inkMk id="3" creationId="{65E19769-27DE-7F4F-9154-D34819132C80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592840591" sldId="432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592840591" sldId="432"/>
            <ac:inkMk id="3" creationId="{A0091504-7F6B-FE46-9ED1-9FD56C857E9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07140321" sldId="434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07140321" sldId="434"/>
            <ac:inkMk id="5" creationId="{2C465CAA-61A4-2C45-95F9-550947E1A47A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40063743" sldId="44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40063743" sldId="446"/>
            <ac:inkMk id="5" creationId="{DA090197-6E97-A44A-B7F7-3E6A4893E23F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72864398" sldId="550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72864398" sldId="550"/>
            <ac:inkMk id="4" creationId="{636E8D79-E3C5-824E-96F5-DF58760348F6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10976653" sldId="55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10976653" sldId="559"/>
            <ac:inkMk id="5" creationId="{E1476490-6CB0-2F4A-A023-D2230D42AC0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239326852" sldId="568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239326852" sldId="568"/>
            <ac:inkMk id="3" creationId="{93DBA652-F65C-D443-8C26-1D3F378C37AA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2509311" sldId="56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2509311" sldId="569"/>
            <ac:inkMk id="5" creationId="{F9BD2A11-BEED-B74B-A709-38904866539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50498056" sldId="571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50498056" sldId="571"/>
            <ac:inkMk id="3" creationId="{36188E3E-D7A9-D34F-988B-2520461D7B1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5495846" sldId="574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5495846" sldId="574"/>
            <ac:inkMk id="7" creationId="{D47B74DE-6B6E-4540-B50B-D4A2CCD974F1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113531282" sldId="575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113531282" sldId="575"/>
            <ac:inkMk id="3" creationId="{BA88E74B-2B24-974A-8A93-2775E8C441E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362206193" sldId="57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62206193" sldId="576"/>
            <ac:inkMk id="3" creationId="{6B33C591-C210-A143-982B-84B41375E24A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362206193" sldId="576"/>
            <ac:inkMk id="4" creationId="{59DAA4D3-ECBB-AD4C-B774-7D25688E827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087214896" sldId="57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087214896" sldId="577"/>
            <ac:inkMk id="3" creationId="{AE364B83-ACE3-164B-8969-78195C634FF3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971113136" sldId="57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971113136" sldId="578"/>
            <ac:inkMk id="13" creationId="{2A04E742-5D18-BA49-AB2B-C6EABD3580A5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971113136" sldId="578"/>
            <ac:inkMk id="14" creationId="{306F5874-A419-434A-9B70-EA81A2D952BD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311595842" sldId="586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311595842" sldId="586"/>
            <ac:inkMk id="3" creationId="{6B57D195-3F10-D24C-A99E-AF8795141EF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95793336" sldId="58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95793336" sldId="587"/>
            <ac:inkMk id="5" creationId="{E8C881B0-695E-D64B-BF59-4464D302BB8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345722552" sldId="59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45722552" sldId="597"/>
            <ac:inkMk id="6" creationId="{BD1E5FE8-7D4B-4B46-9B9F-238A667C7EB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028205999" sldId="59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028205999" sldId="598"/>
            <ac:inkMk id="4" creationId="{A2B502EF-2D16-8846-8ACE-52D7D806F2C9}"/>
          </ac:inkMkLst>
        </pc:inkChg>
      </pc:sldChg>
    </pc:docChg>
  </pc:docChgLst>
</pc:chgInfo>
</file>

<file path=ppt/media/image1.jpg>
</file>

<file path=ppt/media/image10.tiff>
</file>

<file path=ppt/media/image100.png>
</file>

<file path=ppt/media/image11.png>
</file>

<file path=ppt/media/image12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80.png>
</file>

<file path=ppt/media/image29.tiff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6.png>
</file>

<file path=ppt/media/image37.png>
</file>

<file path=ppt/media/image38.png>
</file>

<file path=ppt/media/image39.png>
</file>

<file path=ppt/media/image4.png>
</file>

<file path=ppt/media/image46.png>
</file>

<file path=ppt/media/image5.tiff>
</file>

<file path=ppt/media/image6.png>
</file>

<file path=ppt/media/image60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916D4-D3FC-7E44-806B-AFE67B3FD2D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87189-9274-814D-9CD5-CBA9E19E0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9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8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58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927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46B3B-A6E3-A041-934C-E25839EC6C4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17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8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jp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 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742389-4678-0B4D-B835-4EC463236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533D2A4-8940-6841-B8BA-DA4C5561D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3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F02C3B3-747A-2E4F-97C8-A55E92FCEF75}"/>
              </a:ext>
            </a:extLst>
          </p:cNvPr>
          <p:cNvSpPr txBox="1">
            <a:spLocks/>
          </p:cNvSpPr>
          <p:nvPr userDrawn="1"/>
        </p:nvSpPr>
        <p:spPr>
          <a:xfrm>
            <a:off x="9091861" y="640881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8700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8CDFB08-7262-2042-87D1-BF1088231FAE}"/>
              </a:ext>
            </a:extLst>
          </p:cNvPr>
          <p:cNvSpPr txBox="1">
            <a:spLocks/>
          </p:cNvSpPr>
          <p:nvPr userDrawn="1"/>
        </p:nvSpPr>
        <p:spPr>
          <a:xfrm>
            <a:off x="9152020" y="640882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4130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F879C-60C9-3844-B1D1-BD1203BA389D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82870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041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582329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01F1915-DF22-B648-B466-5BB3418C9EDF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70512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4366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DB084A-62BB-9048-809F-5976D4EB9059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448019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5E192-D814-F042-BA99-66D81AEAD6F8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2218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39EC7B-8042-F14A-A6A2-3FDE01AEEBA6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6968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78C72DE-9326-494D-BF1E-91B8CB282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6D28800E-F74C-3E4F-BDAE-59A99B1BE319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8C36D0B-EE15-CD48-A434-E143EC727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B1F4207-B4D7-3A4B-AEA5-982E2C5935F3}"/>
              </a:ext>
            </a:extLst>
          </p:cNvPr>
          <p:cNvSpPr txBox="1">
            <a:spLocks/>
          </p:cNvSpPr>
          <p:nvPr/>
        </p:nvSpPr>
        <p:spPr>
          <a:xfrm>
            <a:off x="8737600" y="63692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9207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1EFB4-09FF-7B45-B06C-AFD722A1A7CC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109800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42D301-24DF-7544-9129-471D0AF727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C6049D-4601-B949-BC50-D32522379CC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040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6938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67007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Without My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570258" y="63310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616E8F-BF65-1643-9F00-FF84D0665BC6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>
            <a:grpSpLocks/>
          </p:cNvGrpSpPr>
          <p:nvPr userDrawn="1"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3133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 dirty="0"/>
              <a:t>Lecture #: Lecture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Institute for Applied</a:t>
            </a:r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Computational Science</a:t>
            </a:r>
          </a:p>
          <a:p>
            <a:pPr algn="ctr"/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Harvard</a:t>
            </a:r>
            <a:endParaRPr lang="en-US" sz="16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041336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50459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64169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00316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18D5E-6D7A-F24D-AC49-9B2D52F30931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1C1CA-B816-0240-B408-1E3172B1EDD9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139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18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4AD4AD-D22A-3F41-AC38-92B3084A1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E773CB4-3ACC-3E4A-952B-44FE81A7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4A6D3B-8E09-AC4E-861D-9DED14CEB2A8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0DF64-05C1-3C4C-A3AC-28D5F0CDEAFF}"/>
              </a:ext>
            </a:extLst>
          </p:cNvPr>
          <p:cNvSpPr txBox="1">
            <a:spLocks/>
          </p:cNvSpPr>
          <p:nvPr userDrawn="1"/>
        </p:nvSpPr>
        <p:spPr>
          <a:xfrm>
            <a:off x="8737600" y="63692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9726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375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6760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727688-BC3A-D147-B3A6-0E18A947CA33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4605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A3CFE-A95B-8842-B35F-337BC11B85D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8411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28504-1A5F-2146-A8AA-B5332E0A90B3}" type="datetime1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D0728-46A2-0F49-95AD-9E65F3E6179F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4041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4F018-911F-9A46-BB1C-BC3CAB65BADF}" type="datetime1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B4ED5D-3B34-5442-B452-7BFF4288894D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7092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C97AD-AFC0-554F-94A1-5BEEF625382B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7AEBA-1FE0-1A4D-B400-0EDA33891F9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8232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DBF8-E6AF-4747-BA3A-7DD781293A0D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2427A-3DBF-D146-BFD5-D5A46706F72B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59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971399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10094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</p:spPr>
        <p:txBody>
          <a:bodyPr/>
          <a:lstStyle/>
          <a:p>
            <a:r>
              <a:rPr lang="en-US" dirty="0"/>
              <a:t>LML Colombia 2018</a:t>
            </a: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93093" y="6356353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0223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7391A5-B81A-3443-838C-E3FE0C0C7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86AC755-54D8-5E45-83BC-0BBE2B50E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434FD17A-79DB-574C-B389-DE60ACF3BBDD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538001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5875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848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10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706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247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735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5010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519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980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1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AEBEDE8-EC37-D54C-8DC0-5D304A14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2CA07E4-5DEA-5949-BDA3-FDAFB202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7BAE784-B8C4-954F-97F8-182EE67D86AC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66855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748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338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896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444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4550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336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345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9831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58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2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10251E8-8D29-1449-B7AE-6F55F63889A5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B6CCD7-6D5B-0B4C-8060-804A69E2E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65E7FC-DBB3-F648-AF77-0F599D2A2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750CC7-4C1B-F245-AC56-163ABC5E60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13555C-B3E7-2248-85F9-D9C625BD6E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193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9973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4353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4512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517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3273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13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9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2003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5146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8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9685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8263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8701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1078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8288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9394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255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9975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63618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4900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3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8348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9352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8835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9217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7618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98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82" r:id="rId8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032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1" r:id="rId10"/>
    <p:sldLayoutId id="2147484102" r:id="rId11"/>
    <p:sldLayoutId id="2147484103" r:id="rId12"/>
    <p:sldLayoutId id="2147484105" r:id="rId13"/>
    <p:sldLayoutId id="2147484106" r:id="rId14"/>
    <p:sldLayoutId id="2147484107" r:id="rId15"/>
    <p:sldLayoutId id="2147484172" r:id="rId16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E2330-536D-2343-85F2-147F226D6DA6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31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  <p:sldLayoutId id="2147484114" r:id="rId6"/>
    <p:sldLayoutId id="2147484115" r:id="rId7"/>
    <p:sldLayoutId id="2147484116" r:id="rId8"/>
    <p:sldLayoutId id="2147484117" r:id="rId9"/>
    <p:sldLayoutId id="2147484118" r:id="rId10"/>
    <p:sldLayoutId id="2147484119" r:id="rId11"/>
    <p:sldLayoutId id="2147484120" r:id="rId12"/>
    <p:sldLayoutId id="2147484121" r:id="rId13"/>
    <p:sldLayoutId id="2147484122" r:id="rId14"/>
    <p:sldLayoutId id="2147484123" r:id="rId15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3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7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5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1" r:id="rId1"/>
    <p:sldLayoutId id="2147484162" r:id="rId2"/>
    <p:sldLayoutId id="2147484163" r:id="rId3"/>
    <p:sldLayoutId id="2147484164" r:id="rId4"/>
    <p:sldLayoutId id="2147484165" r:id="rId5"/>
    <p:sldLayoutId id="2147484166" r:id="rId6"/>
    <p:sldLayoutId id="2147484167" r:id="rId7"/>
    <p:sldLayoutId id="2147484168" r:id="rId8"/>
    <p:sldLayoutId id="2147484169" r:id="rId9"/>
    <p:sldLayoutId id="2147484170" r:id="rId10"/>
    <p:sldLayoutId id="21474841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5.em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94902"/>
            <a:ext cx="10363200" cy="1403898"/>
          </a:xfrm>
        </p:spPr>
        <p:txBody>
          <a:bodyPr/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Lecture 15: </a:t>
            </a:r>
            <a:r>
              <a: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-NN Classification &amp; Logistic Regression 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92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901818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-Nearest Neighbors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375442"/>
          </a:xfrm>
        </p:spPr>
        <p:txBody>
          <a:bodyPr/>
          <a:lstStyle/>
          <a:p>
            <a:r>
              <a:rPr lang="en-US" dirty="0"/>
              <a:t>We’ve already seen the </a:t>
            </a:r>
            <a:r>
              <a:rPr lang="en-US" i="1" dirty="0"/>
              <a:t>k</a:t>
            </a:r>
            <a:r>
              <a:rPr lang="en-US" dirty="0"/>
              <a:t>-NN method for predicting a quantitative response (it was the very first method we introduced). How was </a:t>
            </a:r>
            <a:r>
              <a:rPr lang="en-US" i="1" dirty="0"/>
              <a:t>k</a:t>
            </a:r>
            <a:r>
              <a:rPr lang="en-US" dirty="0"/>
              <a:t>-NN implemented in the Regression setting (quantitative response)? </a:t>
            </a:r>
          </a:p>
          <a:p>
            <a:endParaRPr lang="en-US" sz="1200" dirty="0"/>
          </a:p>
          <a:p>
            <a:r>
              <a:rPr lang="en-US" dirty="0"/>
              <a:t>The approach was simple: to predict an observation’s response, use the </a:t>
            </a:r>
            <a:r>
              <a:rPr lang="en-US" b="1" dirty="0"/>
              <a:t>other </a:t>
            </a:r>
            <a:r>
              <a:rPr lang="en-US" dirty="0"/>
              <a:t>available observations that are most similar to it. </a:t>
            </a:r>
          </a:p>
          <a:p>
            <a:endParaRPr lang="en-US" sz="1200" dirty="0"/>
          </a:p>
          <a:p>
            <a:r>
              <a:rPr lang="en-US" dirty="0"/>
              <a:t>For a specified value of </a:t>
            </a:r>
            <a:r>
              <a:rPr lang="en-US" i="1" dirty="0"/>
              <a:t>k</a:t>
            </a:r>
            <a:r>
              <a:rPr lang="en-US" dirty="0"/>
              <a:t>, each observation’s outcome is predicted to be the </a:t>
            </a:r>
            <a:r>
              <a:rPr lang="en-US" b="1" dirty="0"/>
              <a:t>average</a:t>
            </a:r>
            <a:r>
              <a:rPr lang="en-US" dirty="0"/>
              <a:t> of the </a:t>
            </a:r>
            <a:r>
              <a:rPr lang="en-US" i="1" dirty="0"/>
              <a:t>k</a:t>
            </a:r>
            <a:r>
              <a:rPr lang="en-US" dirty="0"/>
              <a:t>-closest observations as measured by some distance of the predictor(s). </a:t>
            </a:r>
          </a:p>
          <a:p>
            <a:endParaRPr lang="en-US" sz="1200" dirty="0"/>
          </a:p>
          <a:p>
            <a:r>
              <a:rPr lang="en-US" dirty="0"/>
              <a:t>With one predictor, the method was easily implemented.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96754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Choice of k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7A077A-CF01-CE4C-8CDE-1753640AE0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5375442"/>
              </a:xfrm>
            </p:spPr>
            <p:txBody>
              <a:bodyPr/>
              <a:lstStyle/>
              <a:p>
                <a:r>
                  <a:rPr lang="en-US" dirty="0"/>
                  <a:t>How well the predictions perform is related to the choice of </a:t>
                </a:r>
                <a:r>
                  <a:rPr lang="en-US" i="1" dirty="0"/>
                  <a:t>k</a:t>
                </a:r>
                <a:r>
                  <a:rPr lang="en-US" dirty="0"/>
                  <a:t>. </a:t>
                </a:r>
              </a:p>
              <a:p>
                <a:endParaRPr lang="en-US" dirty="0"/>
              </a:p>
              <a:p>
                <a:r>
                  <a:rPr lang="en-US" dirty="0"/>
                  <a:t>What will the predictions look like if </a:t>
                </a:r>
                <a:r>
                  <a:rPr lang="en-US" i="1" dirty="0"/>
                  <a:t>k</a:t>
                </a:r>
                <a:r>
                  <a:rPr lang="en-US" dirty="0"/>
                  <a:t> is very small? What if it is very large?</a:t>
                </a: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More specifically, what will the predictions be for new observations if </a:t>
                </a:r>
                <a:r>
                  <a:rPr lang="en-US" i="1" dirty="0"/>
                  <a:t>k</a:t>
                </a:r>
                <a:r>
                  <a:rPr lang="en-US" dirty="0"/>
                  <a:t> = </a:t>
                </a:r>
                <a:r>
                  <a:rPr lang="en-US" i="1" dirty="0"/>
                  <a:t>n</a:t>
                </a:r>
                <a:r>
                  <a:rPr lang="en-US" dirty="0"/>
                  <a:t>?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dirty="0"/>
              </a:p>
              <a:p>
                <a:br>
                  <a:rPr lang="en-US" dirty="0"/>
                </a:br>
                <a:r>
                  <a:rPr lang="en-US" dirty="0"/>
                  <a:t>A picture is worth a thousand words... </a:t>
                </a:r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7A077A-CF01-CE4C-8CDE-1753640AE0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5375442"/>
              </a:xfrm>
              <a:blipFill>
                <a:blip r:embed="rId2"/>
                <a:stretch>
                  <a:fillRect l="-1229" t="-1179" r="-3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4650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of </a:t>
            </a:r>
            <a:r>
              <a:rPr lang="en-US" i="1" dirty="0"/>
              <a:t>k</a:t>
            </a:r>
            <a:r>
              <a:rPr lang="en-US" dirty="0"/>
              <a:t> matters</a:t>
            </a:r>
            <a:endParaRPr lang="en-US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E677A-35C2-7049-8B6A-AA64E4266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28864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94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Classification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375442"/>
          </a:xfrm>
        </p:spPr>
        <p:txBody>
          <a:bodyPr/>
          <a:lstStyle/>
          <a:p>
            <a:r>
              <a:rPr lang="en-US" dirty="0"/>
              <a:t>How can we modify the </a:t>
            </a:r>
            <a:r>
              <a:rPr lang="en-US" i="1" dirty="0"/>
              <a:t>k</a:t>
            </a:r>
            <a:r>
              <a:rPr lang="en-US" dirty="0"/>
              <a:t>-NN approach for classification? </a:t>
            </a:r>
          </a:p>
          <a:p>
            <a:endParaRPr lang="en-US" sz="1200" dirty="0"/>
          </a:p>
          <a:p>
            <a:r>
              <a:rPr lang="en-US" dirty="0"/>
              <a:t>The approach here is the same as for </a:t>
            </a:r>
            <a:r>
              <a:rPr lang="en-US" i="1" dirty="0"/>
              <a:t>k</a:t>
            </a:r>
            <a:r>
              <a:rPr lang="en-US" dirty="0"/>
              <a:t>-NN regression: use the other available observations that are most similar to the observation we are trying to predict (classify into a group) based on the predictors at hand. </a:t>
            </a:r>
          </a:p>
          <a:p>
            <a:endParaRPr lang="en-US" sz="1200" dirty="0"/>
          </a:p>
          <a:p>
            <a:r>
              <a:rPr lang="en-US" dirty="0"/>
              <a:t>How do we classify which category a specific observation should be in based on its nearest neighbors? </a:t>
            </a:r>
          </a:p>
          <a:p>
            <a:endParaRPr lang="en-US" sz="1200" dirty="0"/>
          </a:p>
          <a:p>
            <a:r>
              <a:rPr lang="en-US" dirty="0"/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7780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Classification: formal definition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7A077A-CF01-CE4C-8CDE-1753640AE0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5375442"/>
              </a:xfrm>
            </p:spPr>
            <p:txBody>
              <a:bodyPr/>
              <a:lstStyle/>
              <a:p>
                <a:r>
                  <a:rPr lang="en-US" dirty="0"/>
                  <a:t>The </a:t>
                </a:r>
                <a:r>
                  <a:rPr lang="en-US" i="1" dirty="0"/>
                  <a:t>k</a:t>
                </a:r>
                <a:r>
                  <a:rPr lang="en-US" dirty="0"/>
                  <a:t>-NN classifier first identifies the </a:t>
                </a:r>
                <a:r>
                  <a:rPr lang="en-US" i="1" dirty="0"/>
                  <a:t>k</a:t>
                </a:r>
                <a:r>
                  <a:rPr lang="en-US" dirty="0"/>
                  <a:t> points in the training data that are closest to </a:t>
                </a:r>
                <a:r>
                  <a:rPr lang="en-US" i="1" dirty="0"/>
                  <a:t>x</a:t>
                </a:r>
                <a:r>
                  <a:rPr lang="en-US" baseline="-25000" dirty="0"/>
                  <a:t>0</a:t>
                </a:r>
                <a:r>
                  <a:rPr lang="en-US" dirty="0"/>
                  <a:t>, represented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. It then estimates the conditional probability for class </a:t>
                </a:r>
                <a:r>
                  <a:rPr lang="en-US" i="1" dirty="0"/>
                  <a:t>j</a:t>
                </a:r>
                <a:r>
                  <a:rPr lang="en-US" dirty="0"/>
                  <a:t> as the fraction of points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whose response values equal </a:t>
                </a:r>
                <a:r>
                  <a:rPr lang="en-US" i="1" dirty="0"/>
                  <a:t>j</a:t>
                </a:r>
                <a:r>
                  <a:rPr lang="en-US" dirty="0"/>
                  <a:t>: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Then, the </a:t>
                </a:r>
                <a:r>
                  <a:rPr lang="en-US" i="1" dirty="0"/>
                  <a:t>k</a:t>
                </a:r>
                <a:r>
                  <a:rPr lang="en-US" dirty="0"/>
                  <a:t>-NN classifier predicts this new observation, </a:t>
                </a:r>
                <a:r>
                  <a:rPr lang="en-US" i="1" dirty="0"/>
                  <a:t>x</a:t>
                </a:r>
                <a:r>
                  <a:rPr lang="en-US" baseline="-25000" dirty="0"/>
                  <a:t>0</a:t>
                </a:r>
                <a:r>
                  <a:rPr lang="en-US" dirty="0"/>
                  <a:t>, to be in the class with largest estimated probability. </a:t>
                </a:r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7A077A-CF01-CE4C-8CDE-1753640AE0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5375442"/>
              </a:xfrm>
              <a:blipFill>
                <a:blip r:embed="rId2"/>
                <a:stretch>
                  <a:fillRect l="-1229" t="-1179" r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5E73B4-D7EC-2B49-8AE9-01DB526CE567}"/>
                  </a:ext>
                </a:extLst>
              </p:cNvPr>
              <p:cNvSpPr txBox="1"/>
              <p:nvPr/>
            </p:nvSpPr>
            <p:spPr>
              <a:xfrm>
                <a:off x="3505339" y="3128034"/>
                <a:ext cx="4983159" cy="1020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𝒩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5E73B4-D7EC-2B49-8AE9-01DB526CE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5339" y="3128034"/>
                <a:ext cx="4983159" cy="1020664"/>
              </a:xfrm>
              <a:prstGeom prst="rect">
                <a:avLst/>
              </a:prstGeom>
              <a:blipFill>
                <a:blip r:embed="rId3"/>
                <a:stretch>
                  <a:fillRect l="-1020" t="-139024" r="-1786" b="-1878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3938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04227-0814-5D40-AAE2-74BC85715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Probabilities in </a:t>
            </a:r>
            <a:r>
              <a:rPr lang="en-US" i="1" dirty="0"/>
              <a:t>k</a:t>
            </a:r>
            <a:r>
              <a:rPr lang="en-US" dirty="0"/>
              <a:t>-NN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C6689-1C93-5640-9DB1-BB5AFD64C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CB1828-177B-8242-A62C-AB13863EA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834" y="1356401"/>
            <a:ext cx="6284332" cy="433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22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Classification (cont.)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375442"/>
          </a:xfrm>
        </p:spPr>
        <p:txBody>
          <a:bodyPr/>
          <a:lstStyle/>
          <a:p>
            <a:r>
              <a:rPr lang="en-US" dirty="0"/>
              <a:t>There are some issues that may arise: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can we handle a tie?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could be a major problem with always classifying to the most common group amongst the neighbors?</a:t>
            </a:r>
            <a:br>
              <a:rPr lang="en-US" dirty="0"/>
            </a:b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can we handle this?</a:t>
            </a:r>
            <a:br>
              <a:rPr lang="en-US" dirty="0"/>
            </a:b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433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Classification in Python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220408" cy="5375442"/>
          </a:xfrm>
        </p:spPr>
        <p:txBody>
          <a:bodyPr/>
          <a:lstStyle/>
          <a:p>
            <a:r>
              <a:rPr lang="en-US" dirty="0"/>
              <a:t>Performing </a:t>
            </a:r>
            <a:r>
              <a:rPr lang="en-US" dirty="0" err="1"/>
              <a:t>kNN</a:t>
            </a:r>
            <a:r>
              <a:rPr lang="en-US" dirty="0"/>
              <a:t> classification in python is done via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KNeighborsClassifier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in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</a:t>
            </a:r>
            <a:r>
              <a:rPr lang="en-US" b="1" dirty="0" err="1"/>
              <a:t>.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neighbors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 example: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D4202F-727D-7948-A17A-BA355298D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662" y="2281579"/>
            <a:ext cx="72898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50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326995"/>
            <a:ext cx="10327008" cy="1969998"/>
          </a:xfrm>
        </p:spPr>
        <p:txBody>
          <a:bodyPr/>
          <a:lstStyle/>
          <a:p>
            <a:r>
              <a:rPr lang="en-US" dirty="0"/>
              <a:t>Pure Classifications:						Estimated Probabilities: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3600" dirty="0"/>
          </a:p>
          <a:p>
            <a:r>
              <a:rPr lang="en-US" dirty="0"/>
              <a:t>What will these plots look like when there are 2 predictors?  Or 3+ predictors?</a:t>
            </a:r>
          </a:p>
          <a:p>
            <a:r>
              <a:rPr lang="en-US" dirty="0"/>
              <a:t>This is our first glimpse at a </a:t>
            </a:r>
            <a:r>
              <a:rPr lang="en-US" b="1" dirty="0"/>
              <a:t>classification boundary </a:t>
            </a:r>
            <a:r>
              <a:rPr lang="en-US" dirty="0"/>
              <a:t>(more to come).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Classifications in </a:t>
            </a:r>
            <a:r>
              <a:rPr lang="en-US" i="1" dirty="0"/>
              <a:t>k</a:t>
            </a:r>
            <a:r>
              <a:rPr lang="en-US" dirty="0"/>
              <a:t>-NN Classification Models</a:t>
            </a:r>
            <a:endParaRPr lang="en-US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C27093-E230-8542-A1EF-C60733E66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828" y="1793125"/>
            <a:ext cx="4163454" cy="2872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8B3153-1AE3-A74F-A6E1-081F7C7A2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49" y="1800121"/>
            <a:ext cx="4152006" cy="286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4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0532-EAAB-4647-B5AD-A7F78968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B0449-B77B-CE47-9261-BD2F9AAA6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080" y="1209663"/>
            <a:ext cx="10787839" cy="4806353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b="1" dirty="0"/>
              <a:t>HW4</a:t>
            </a:r>
            <a:r>
              <a:rPr lang="en-US" dirty="0"/>
              <a:t> released later today</a:t>
            </a:r>
          </a:p>
          <a:p>
            <a:pPr marL="457200" indent="-457200">
              <a:buFontTx/>
              <a:buChar char="-"/>
            </a:pPr>
            <a:r>
              <a:rPr lang="en-US" dirty="0"/>
              <a:t>Due in 2 weeks (Oct 21)</a:t>
            </a:r>
          </a:p>
          <a:p>
            <a:pPr marL="457200" indent="-457200">
              <a:buFontTx/>
              <a:buChar char="-"/>
            </a:pPr>
            <a:r>
              <a:rPr lang="en-US" dirty="0"/>
              <a:t>Individual</a:t>
            </a:r>
          </a:p>
          <a:p>
            <a:r>
              <a:rPr lang="en-US" dirty="0"/>
              <a:t>2. </a:t>
            </a:r>
            <a:r>
              <a:rPr lang="en-US" b="1" dirty="0"/>
              <a:t>Project</a:t>
            </a:r>
            <a:r>
              <a:rPr lang="en-US" dirty="0"/>
              <a:t> topic assignments </a:t>
            </a:r>
          </a:p>
          <a:p>
            <a:pPr marL="457200" indent="-457200">
              <a:buFontTx/>
              <a:buChar char="-"/>
            </a:pPr>
            <a:r>
              <a:rPr lang="en-US" dirty="0"/>
              <a:t>Released tomorrow (every group gets assigned a TF)</a:t>
            </a:r>
          </a:p>
          <a:p>
            <a:pPr marL="457200" indent="-457200">
              <a:buFontTx/>
              <a:buChar char="-"/>
            </a:pPr>
            <a:r>
              <a:rPr lang="en-US" dirty="0"/>
              <a:t>Every full group got their first choice</a:t>
            </a:r>
          </a:p>
          <a:p>
            <a:pPr marL="457200" indent="-457200">
              <a:buFontTx/>
              <a:buChar char="-"/>
            </a:pPr>
            <a:r>
              <a:rPr lang="en-US" dirty="0"/>
              <a:t>Those with custom topics will take a day or two more processing time.</a:t>
            </a:r>
          </a:p>
          <a:p>
            <a:r>
              <a:rPr lang="en-US" dirty="0"/>
              <a:t>3. No </a:t>
            </a:r>
            <a:r>
              <a:rPr lang="en-US" b="1" dirty="0"/>
              <a:t>Lecture</a:t>
            </a:r>
            <a:r>
              <a:rPr lang="en-US" dirty="0"/>
              <a:t> on Monday!  No</a:t>
            </a:r>
            <a:r>
              <a:rPr lang="en-US" b="1" dirty="0"/>
              <a:t> Sections </a:t>
            </a:r>
            <a:r>
              <a:rPr lang="en-US" dirty="0"/>
              <a:t>Friday or Monday.</a:t>
            </a:r>
          </a:p>
          <a:p>
            <a:r>
              <a:rPr lang="en-US" dirty="0"/>
              <a:t>4. Next </a:t>
            </a:r>
            <a:r>
              <a:rPr lang="en-US" b="1" dirty="0"/>
              <a:t>Advanced Section</a:t>
            </a:r>
            <a:r>
              <a:rPr lang="en-US" dirty="0"/>
              <a:t>: next week (Oct 14)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8480C-44DB-AA49-8BA5-CCF9AFDBE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6C859-8685-DD41-9BB9-9627ED79A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318" y="1368591"/>
            <a:ext cx="2132857" cy="1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860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with Multiple Predictors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375442"/>
          </a:xfrm>
        </p:spPr>
        <p:txBody>
          <a:bodyPr/>
          <a:lstStyle/>
          <a:p>
            <a:r>
              <a:rPr lang="en-US" dirty="0"/>
              <a:t>How could we extend </a:t>
            </a:r>
            <a:r>
              <a:rPr lang="en-US" i="1" dirty="0"/>
              <a:t>k</a:t>
            </a:r>
            <a:r>
              <a:rPr lang="en-US" dirty="0"/>
              <a:t>-NN (both regression and classification) when there are multiple predictors? </a:t>
            </a:r>
          </a:p>
          <a:p>
            <a:r>
              <a:rPr lang="en-US" dirty="0"/>
              <a:t>We would need to define a measure of distance for observations in order to which are the most similar to the observation we are trying to predict. </a:t>
            </a:r>
          </a:p>
          <a:p>
            <a:r>
              <a:rPr lang="en-US" dirty="0"/>
              <a:t>Euclidean distance is a good option. To measure the distance of a new observation, </a:t>
            </a:r>
            <a:r>
              <a:rPr lang="en-US" b="1" i="1" dirty="0"/>
              <a:t>x</a:t>
            </a:r>
            <a:r>
              <a:rPr lang="en-US" baseline="-25000" dirty="0"/>
              <a:t>0</a:t>
            </a:r>
            <a:r>
              <a:rPr lang="en-US" dirty="0"/>
              <a:t> from each observation in the data set, </a:t>
            </a:r>
            <a:r>
              <a:rPr lang="en-US" b="1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: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71738C6-4043-994F-A49B-8DC7C39C26C9}"/>
                  </a:ext>
                </a:extLst>
              </p:cNvPr>
              <p:cNvSpPr txBox="1"/>
              <p:nvPr/>
            </p:nvSpPr>
            <p:spPr>
              <a:xfrm>
                <a:off x="3718699" y="4526696"/>
                <a:ext cx="4200830" cy="11703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  <m:e>
                          <m:sSup>
                            <m:sSup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0,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71738C6-4043-994F-A49B-8DC7C39C26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8699" y="4526696"/>
                <a:ext cx="4200830" cy="1170320"/>
              </a:xfrm>
              <a:prstGeom prst="rect">
                <a:avLst/>
              </a:prstGeom>
              <a:blipFill>
                <a:blip r:embed="rId2"/>
                <a:stretch>
                  <a:fillRect l="-1205" t="-109574" b="-163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7446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E8E-B179-AA4A-A799-907EA684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with Multiple Predictors (cont.)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077A-CF01-CE4C-8CDE-1753640AE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375442"/>
          </a:xfrm>
        </p:spPr>
        <p:txBody>
          <a:bodyPr/>
          <a:lstStyle/>
          <a:p>
            <a:r>
              <a:rPr lang="en-US" dirty="0"/>
              <a:t>But what must we be careful about when measuring distance? </a:t>
            </a:r>
          </a:p>
          <a:p>
            <a:endParaRPr lang="en-US" sz="1200" dirty="0"/>
          </a:p>
          <a:p>
            <a:r>
              <a:rPr lang="en-US" dirty="0"/>
              <a:t>1. Differences in variability in our predictors! </a:t>
            </a:r>
          </a:p>
          <a:p>
            <a:r>
              <a:rPr lang="en-US" dirty="0"/>
              <a:t>2. Having a mixture of quantitative and categorical predictors. </a:t>
            </a:r>
          </a:p>
          <a:p>
            <a:endParaRPr lang="en-US" sz="1200" dirty="0"/>
          </a:p>
          <a:p>
            <a:r>
              <a:rPr lang="en-US" dirty="0"/>
              <a:t>So what should be good practice? To determine closest neighbors when </a:t>
            </a:r>
            <a:r>
              <a:rPr lang="en-US" i="1" dirty="0"/>
              <a:t>p</a:t>
            </a:r>
            <a:r>
              <a:rPr lang="en-US" dirty="0"/>
              <a:t> &gt; 1, you should first standardize the numeric predictors! And you can even standardize the binaries if you want to include them. </a:t>
            </a:r>
          </a:p>
          <a:p>
            <a:endParaRPr lang="en-US" sz="1200" dirty="0"/>
          </a:p>
          <a:p>
            <a:r>
              <a:rPr lang="en-US" dirty="0"/>
              <a:t>How else could we determine closeness in this multi-dimensional setting?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24448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Parametric Modeling: Why not Linear Regression?</a:t>
            </a:r>
          </a:p>
        </p:txBody>
      </p:sp>
    </p:spTree>
    <p:extLst>
      <p:ext uri="{BB962C8B-B14F-4D97-AF65-F5344CB8AC3E}">
        <p14:creationId xmlns:p14="http://schemas.microsoft.com/office/powerpoint/2010/main" val="1476585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22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Given a dataset:</a:t>
                </a:r>
              </a:p>
              <a:p>
                <a:r>
                  <a:rPr lang="en-US" sz="2400" dirty="0"/>
                  <a:t>  </a:t>
                </a:r>
              </a:p>
              <a:p>
                <a:r>
                  <a:rPr lang="en-US" sz="2400" dirty="0"/>
                  <a:t>where the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sz="2400" dirty="0"/>
                  <a:t> are categorical (sometimes referred to as </a:t>
                </a:r>
                <a:r>
                  <a:rPr lang="en-US" sz="2400" b="1" i="1" dirty="0"/>
                  <a:t>qualitative</a:t>
                </a:r>
                <a:r>
                  <a:rPr lang="en-US" sz="2400" dirty="0"/>
                  <a:t>), we would like to be able to predict which category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sz="2400" dirty="0"/>
                  <a:t> takes on given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sz="2400" dirty="0"/>
                  <a:t>.    </a:t>
                </a:r>
              </a:p>
              <a:p>
                <a:r>
                  <a:rPr lang="en-US" sz="2400" dirty="0"/>
                  <a:t>A categorical variable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could be encoded to be quantitative.  For example, 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sz="2400" dirty="0"/>
                  <a:t> represents concentration of Harvard undergrads, then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sz="2400" dirty="0"/>
                  <a:t> could take on the values:  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45" t="-2305" b="-42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Classification Example</a:t>
            </a:r>
          </a:p>
        </p:txBody>
      </p:sp>
      <p:sp>
        <p:nvSpPr>
          <p:cNvPr id="5" name="Slide Number Placeholder 5"/>
          <p:cNvSpPr txBox="1">
            <a:spLocks/>
          </p:cNvSpPr>
          <p:nvPr/>
        </p:nvSpPr>
        <p:spPr>
          <a:xfrm>
            <a:off x="8570258" y="63310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616E8F-BF65-1643-9F00-FF84D0665BC6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6" name="Group 5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0732" y="1693050"/>
            <a:ext cx="4313959" cy="314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7278" y="3862125"/>
            <a:ext cx="5799282" cy="123591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751799" y="5424050"/>
            <a:ext cx="8490240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Karla" charset="0"/>
                <a:ea typeface="Karla" charset="0"/>
                <a:cs typeface="Karla" charset="0"/>
              </a:rPr>
              <a:t>Linear regression </a:t>
            </a:r>
            <a:r>
              <a:rPr lang="en-US" sz="2400" b="1" dirty="0">
                <a:latin typeface="Karla" charset="0"/>
                <a:ea typeface="Karla" charset="0"/>
                <a:cs typeface="Karla" charset="0"/>
              </a:rPr>
              <a:t>does not work well</a:t>
            </a: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, or is not appropriate at all, in this setting.</a:t>
            </a:r>
          </a:p>
        </p:txBody>
      </p:sp>
    </p:spTree>
    <p:extLst>
      <p:ext uri="{BB962C8B-B14F-4D97-AF65-F5344CB8AC3E}">
        <p14:creationId xmlns:p14="http://schemas.microsoft.com/office/powerpoint/2010/main" val="29768205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Classification Example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983807"/>
            <a:ext cx="10762840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A linear regression could be used to predict </a:t>
            </a:r>
            <a:r>
              <a:rPr lang="en-US" sz="2400" i="1" dirty="0"/>
              <a:t>y</a:t>
            </a:r>
            <a:r>
              <a:rPr lang="en-US" sz="2400" dirty="0"/>
              <a:t> from </a:t>
            </a:r>
            <a:r>
              <a:rPr lang="en-US" sz="2400" b="1" i="1" dirty="0"/>
              <a:t>x</a:t>
            </a:r>
            <a:r>
              <a:rPr lang="en-US" sz="2400" dirty="0"/>
              <a:t>. What would be wrong with such a model? 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 The model would imply a specific ordering of the outcome, and would treat a one-unit change in </a:t>
            </a:r>
            <a:r>
              <a:rPr lang="en-US" sz="2400" i="1" dirty="0"/>
              <a:t>y</a:t>
            </a:r>
            <a:r>
              <a:rPr lang="en-US" sz="2400" dirty="0"/>
              <a:t> equivalent.  The jump from </a:t>
            </a:r>
            <a:r>
              <a:rPr lang="en-US" sz="2400" i="1" dirty="0"/>
              <a:t>y </a:t>
            </a:r>
            <a:r>
              <a:rPr lang="en-US" sz="2400" dirty="0"/>
              <a:t>= 1 to y = 2 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CS </a:t>
            </a:r>
            <a:r>
              <a:rPr lang="en-US" sz="2400" dirty="0"/>
              <a:t>to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Statistics</a:t>
            </a:r>
            <a:r>
              <a:rPr lang="en-US" sz="2400" dirty="0"/>
              <a:t>) should not be interpreted as the same as a jump from </a:t>
            </a:r>
            <a:r>
              <a:rPr lang="en-US" sz="2400" i="1" dirty="0"/>
              <a:t>y </a:t>
            </a:r>
            <a:r>
              <a:rPr lang="en-US" sz="2400" dirty="0"/>
              <a:t>= 2 to </a:t>
            </a:r>
            <a:r>
              <a:rPr lang="en-US" sz="2400" i="1" dirty="0"/>
              <a:t>y </a:t>
            </a:r>
            <a:r>
              <a:rPr lang="en-US" sz="2400" dirty="0"/>
              <a:t>= 3 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Statistics</a:t>
            </a:r>
            <a:r>
              <a:rPr lang="en-US" sz="2400" dirty="0"/>
              <a:t> to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everyone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else</a:t>
            </a:r>
            <a:r>
              <a:rPr lang="en-US" sz="2400" dirty="0"/>
              <a:t>).   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Similarly, the response variable could be reordered such that </a:t>
            </a:r>
            <a:r>
              <a:rPr lang="en-US" sz="2400" i="1" dirty="0"/>
              <a:t>y </a:t>
            </a:r>
            <a:r>
              <a:rPr lang="en-US" sz="2400" dirty="0"/>
              <a:t>= 1 represents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Statistics</a:t>
            </a:r>
            <a:r>
              <a:rPr lang="en-US" sz="2400" dirty="0"/>
              <a:t> and </a:t>
            </a:r>
            <a:r>
              <a:rPr lang="en-US" sz="2400" i="1" dirty="0"/>
              <a:t>y </a:t>
            </a:r>
            <a:r>
              <a:rPr lang="en-US" sz="2400" dirty="0"/>
              <a:t>= 2 represents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CS</a:t>
            </a:r>
            <a:r>
              <a:rPr lang="en-US" sz="2400" dirty="0"/>
              <a:t>, and then the model estimates and predictions would be fundamentally different.   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If the categorical response variable was </a:t>
            </a:r>
            <a:r>
              <a:rPr lang="en-US" sz="2400" b="1" i="1" dirty="0"/>
              <a:t>ordinal</a:t>
            </a:r>
            <a:r>
              <a:rPr lang="en-US" sz="2400" dirty="0"/>
              <a:t> (had a natural ordering, like class year: Freshman, Sophomore, etc.), then a linear regression model would make some sense but is still not ideal.	</a:t>
            </a:r>
          </a:p>
        </p:txBody>
      </p:sp>
    </p:spTree>
    <p:extLst>
      <p:ext uri="{BB962C8B-B14F-4D97-AF65-F5344CB8AC3E}">
        <p14:creationId xmlns:p14="http://schemas.microsoft.com/office/powerpoint/2010/main" val="324908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Simpler Classification Problem: Binary Response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4" y="1177758"/>
                <a:ext cx="10725173" cy="2111143"/>
              </a:xfrm>
            </p:spPr>
            <p:txBody>
              <a:bodyPr/>
              <a:lstStyle/>
              <a:p>
                <a:r>
                  <a:rPr lang="en-US" sz="2400" dirty="0"/>
                  <a:t>The simplest form of classification is when the response variable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𝑦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has only two categories, and then an ordering of the categories is natural.  For our example, a patient in the ICU could be categorized as having [atherosclerotic] heart disease (AHD) or not (note, the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  <m:r>
                      <a:rPr lang="en-US" sz="2400" b="0" i="1" smtClean="0">
                        <a:latin typeface="Cambria Math" charset="0"/>
                      </a:rPr>
                      <m:t>=0</m:t>
                    </m:r>
                  </m:oMath>
                </a14:m>
                <a:r>
                  <a:rPr lang="en-US" sz="2400" dirty="0"/>
                  <a:t> category is a "catch-all" so it would involve those patients with lots of other diseases or diagnoses):</a:t>
                </a:r>
              </a:p>
              <a:p>
                <a:endParaRPr lang="en-US" sz="9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if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patient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has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heart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disease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0 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otherwise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.                             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endParaRPr lang="en-US" sz="900" dirty="0"/>
              </a:p>
              <a:p>
                <a:r>
                  <a:rPr lang="en-US" sz="2400" dirty="0"/>
                  <a:t>Linear regression could be used to predict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sz="2400" dirty="0"/>
                  <a:t> directly from a set of covariates (like sex, age,  resting HR, etc.), and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𝑦</m:t>
                        </m:r>
                      </m:e>
                    </m:acc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0.5</m:t>
                    </m:r>
                    <m:r>
                      <a:rPr lang="en-US" sz="24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</m:oMath>
                </a14:m>
                <a:r>
                  <a:rPr lang="en-US" sz="2400" dirty="0"/>
                  <a:t> we could predict the patient to have AHD and predict not to have heart disease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</m:e>
                    </m:acc>
                    <m:r>
                      <a:rPr lang="mr-IN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&lt;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0.5</m:t>
                    </m:r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4" y="1177758"/>
                <a:ext cx="10725173" cy="2111143"/>
              </a:xfrm>
              <a:blipFill>
                <a:blip r:embed="rId2"/>
                <a:stretch>
                  <a:fillRect l="-828" t="-7186" r="-1065" b="-190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69321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Simpler Classification Problem: Binary Response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What could go wrong with this linear regression model? </a:t>
            </a:r>
          </a:p>
          <a:p>
            <a:r>
              <a:rPr lang="en-US" sz="2400" dirty="0"/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767" y="1711796"/>
            <a:ext cx="6712037" cy="447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31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Simpler Classification Problem: Binary Response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32496" y="4746857"/>
                <a:ext cx="10327008" cy="2111143"/>
              </a:xfrm>
            </p:spPr>
            <p:txBody>
              <a:bodyPr/>
              <a:lstStyle/>
              <a:p>
                <a:r>
                  <a:rPr lang="en-US" sz="2400" dirty="0"/>
                  <a:t>The main issue is you could get non-</a:t>
                </a:r>
                <a:r>
                  <a:rPr lang="en-US" sz="2400" dirty="0" err="1"/>
                  <a:t>sensical</a:t>
                </a:r>
                <a:r>
                  <a:rPr lang="en-US" sz="2400" dirty="0"/>
                  <a:t> values for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𝑦</m:t>
                    </m:r>
                    <m:r>
                      <a:rPr lang="en-US" sz="2400" b="0" i="1" smtClean="0">
                        <a:latin typeface="Cambria Math" charset="0"/>
                      </a:rPr>
                      <m:t>.</m:t>
                    </m:r>
                  </m:oMath>
                </a14:m>
                <a:r>
                  <a:rPr lang="en-US" sz="2400" dirty="0"/>
                  <a:t>  Since this is modeling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𝑃</m:t>
                    </m:r>
                    <m:r>
                      <a:rPr lang="en-US" sz="2400" b="0" i="1" smtClean="0">
                        <a:latin typeface="Cambria Math" charset="0"/>
                      </a:rPr>
                      <m:t>(</m:t>
                    </m:r>
                    <m:r>
                      <a:rPr lang="en-US" sz="2400" i="1">
                        <a:latin typeface="Cambria Math" charset="0"/>
                      </a:rPr>
                      <m:t>𝑦</m:t>
                    </m:r>
                    <m:r>
                      <a:rPr lang="en-US" sz="2400" b="0" i="1" smtClean="0">
                        <a:latin typeface="Cambria Math" charset="0"/>
                      </a:rPr>
                      <m:t>=1)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, values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dirty="0"/>
                  <a:t> below 0 and above 1 would be at odds with the natural measure for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</a:rPr>
                      <m:t>𝑦</m:t>
                    </m:r>
                    <m:r>
                      <a:rPr lang="en-US" sz="2400" b="0" i="0" smtClean="0">
                        <a:latin typeface="Cambria Math" charset="0"/>
                      </a:rPr>
                      <m:t>. </m:t>
                    </m:r>
                  </m:oMath>
                </a14:m>
                <a:r>
                  <a:rPr lang="en-US" sz="2400" dirty="0"/>
                  <a:t>Linear regression can lead to this issue.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2496" y="4746857"/>
                <a:ext cx="10327008" cy="2111143"/>
              </a:xfrm>
              <a:blipFill rotWithShape="0">
                <a:blip r:embed="rId3"/>
                <a:stretch>
                  <a:fillRect l="-945" t="-54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445" y="600169"/>
            <a:ext cx="6552170" cy="43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30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</a:t>
            </a:r>
            <a:r>
              <a:rPr lang="en-US" dirty="0"/>
              <a:t>Response &amp;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650631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Pavlos Game #45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5" y="2082113"/>
            <a:ext cx="5486400" cy="36576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745410" y="1411485"/>
            <a:ext cx="9097298" cy="4328228"/>
            <a:chOff x="2745410" y="1411485"/>
            <a:chExt cx="9097298" cy="4328228"/>
          </a:xfrm>
        </p:grpSpPr>
        <p:grpSp>
          <p:nvGrpSpPr>
            <p:cNvPr id="3" name="Group 2"/>
            <p:cNvGrpSpPr/>
            <p:nvPr/>
          </p:nvGrpSpPr>
          <p:grpSpPr>
            <a:xfrm>
              <a:off x="5400790" y="2082113"/>
              <a:ext cx="6441918" cy="3657600"/>
              <a:chOff x="5400790" y="2082113"/>
              <a:chExt cx="6441918" cy="3657600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6308" y="2082113"/>
                <a:ext cx="5486400" cy="3657600"/>
              </a:xfrm>
              <a:prstGeom prst="rect">
                <a:avLst/>
              </a:prstGeom>
            </p:spPr>
          </p:pic>
          <p:sp>
            <p:nvSpPr>
              <p:cNvPr id="12" name="Right Arrow 11"/>
              <p:cNvSpPr/>
              <p:nvPr/>
            </p:nvSpPr>
            <p:spPr>
              <a:xfrm>
                <a:off x="5498757" y="3466756"/>
                <a:ext cx="857551" cy="494270"/>
              </a:xfrm>
              <a:prstGeom prst="rightArrow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5400790" y="3062514"/>
                    <a:ext cx="95551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3" name="TextBox 1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400790" y="3062514"/>
                    <a:ext cx="955518" cy="276999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l="-5096" t="-2174" r="-8280" b="-3260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" name="TextBox 3"/>
            <p:cNvSpPr txBox="1"/>
            <p:nvPr/>
          </p:nvSpPr>
          <p:spPr>
            <a:xfrm>
              <a:off x="2745410" y="1411485"/>
              <a:ext cx="63642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Karla" charset="0"/>
                  <a:ea typeface="Karla" charset="0"/>
                  <a:cs typeface="Karla" charset="0"/>
                </a:rPr>
                <a:t>Think of a function that would do this for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529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96" y="1488831"/>
            <a:ext cx="10327008" cy="5076092"/>
          </a:xfrm>
        </p:spPr>
        <p:txBody>
          <a:bodyPr/>
          <a:lstStyle/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Introduction to Classification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400" i="1" dirty="0"/>
              <a:t>k</a:t>
            </a:r>
            <a:r>
              <a:rPr lang="en-US" sz="2400" dirty="0"/>
              <a:t>-NN for Classification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Why not Linear Regression?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Binary Response &amp; Logistic Regression</a:t>
            </a:r>
          </a:p>
          <a:p>
            <a:pPr marL="1200120" lvl="1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Estimating the Simple Logistic Model</a:t>
            </a:r>
          </a:p>
          <a:p>
            <a:pPr marL="1200120" lvl="1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Classification using the Logistic Model</a:t>
            </a:r>
          </a:p>
          <a:p>
            <a:pPr marL="1200120" lvl="1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Multiple Logistic Regression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822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Logistic Regression addresses the problem of estimating a probability,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dirty="0"/>
                  <a:t>, to be outside the range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[0,1]</m:t>
                    </m:r>
                  </m:oMath>
                </a14:m>
                <a:r>
                  <a:rPr lang="en-US" dirty="0"/>
                  <a:t>. The logistic regression model uses a function, called the </a:t>
                </a:r>
                <a:r>
                  <a:rPr lang="en-US" b="1" i="1" dirty="0"/>
                  <a:t>logistic </a:t>
                </a:r>
                <a:r>
                  <a:rPr lang="en-US" dirty="0"/>
                  <a:t>function, to model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dirty="0"/>
                  <a:t>: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0" t="-2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457" y="3569100"/>
            <a:ext cx="86360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336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574814" cy="5059755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As a result the model will predict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2400" dirty="0"/>
                  <a:t> with an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𝑆</m:t>
                    </m:r>
                  </m:oMath>
                </a14:m>
                <a:r>
                  <a:rPr lang="en-US" sz="2400" dirty="0"/>
                  <a:t>-shaped curve, which is the general shape of the logistic function. </a:t>
                </a:r>
              </a:p>
              <a:p>
                <a:pPr>
                  <a:spcAft>
                    <a:spcPts val="12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 shifts the curve right or left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c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.</a:t>
                </a:r>
              </a:p>
              <a:p>
                <a:pPr>
                  <a:spcAft>
                    <a:spcPts val="12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controls 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how steep the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Karla" charset="0"/>
                        <a:cs typeface="Karla" charset="0"/>
                      </a:rPr>
                      <m:t>𝑆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-shaped curve is. Distance from ½ to almost 1 or ½ to almost 0 is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  <a:ea typeface="Karla" charset="0"/>
                            <a:cs typeface="Karla" charset="0"/>
                          </a:rPr>
                          <m:t>2</m:t>
                        </m:r>
                      </m:num>
                      <m:den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  <a:ea typeface="Karla" charset="0"/>
                                <a:cs typeface="Karla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  <a:ea typeface="Karla" charset="0"/>
                                <a:cs typeface="Karla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</a:t>
                </a:r>
                <a:endParaRPr lang="en-US" sz="2400" dirty="0"/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Note: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is positive, then the predicted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e>
                    </m:d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goes from zero for small values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to one for large values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 and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is negative, then the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e>
                    </m:d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 has opposite association.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574814" cy="5059755"/>
              </a:xfrm>
              <a:blipFill>
                <a:blip r:embed="rId3"/>
                <a:stretch>
                  <a:fillRect l="-840" t="-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72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31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948069" y="983807"/>
            <a:ext cx="8521148" cy="5593231"/>
            <a:chOff x="1364974" y="600169"/>
            <a:chExt cx="9692948" cy="6362394"/>
          </a:xfrm>
        </p:grpSpPr>
        <p:grpSp>
          <p:nvGrpSpPr>
            <p:cNvPr id="16" name="Group 15"/>
            <p:cNvGrpSpPr/>
            <p:nvPr/>
          </p:nvGrpSpPr>
          <p:grpSpPr>
            <a:xfrm>
              <a:off x="1364974" y="600169"/>
              <a:ext cx="9692948" cy="6362394"/>
              <a:chOff x="283904" y="2040834"/>
              <a:chExt cx="10694505" cy="712967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283904" y="2040834"/>
                <a:ext cx="10694505" cy="7129670"/>
                <a:chOff x="2332382" y="1411694"/>
                <a:chExt cx="7026459" cy="4684306"/>
              </a:xfrm>
            </p:grpSpPr>
            <p:pic>
              <p:nvPicPr>
                <p:cNvPr id="5" name="Picture 4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32382" y="1411694"/>
                  <a:ext cx="7026459" cy="4684306"/>
                </a:xfrm>
                <a:prstGeom prst="rect">
                  <a:avLst/>
                </a:prstGeom>
              </p:spPr>
            </p:pic>
            <p:cxnSp>
              <p:nvCxnSpPr>
                <p:cNvPr id="9" name="Straight Arrow Connector 8"/>
                <p:cNvCxnSpPr/>
                <p:nvPr/>
              </p:nvCxnSpPr>
              <p:spPr>
                <a:xfrm>
                  <a:off x="5526892" y="2994991"/>
                  <a:ext cx="773850" cy="0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75000"/>
                    </a:schemeClr>
                  </a:solidFill>
                  <a:headEnd type="triangl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4902287" y="3589051"/>
                    <a:ext cx="1457738" cy="7451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" name="TextBox 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02287" y="3589051"/>
                    <a:ext cx="1457738" cy="745185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b="-520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7" name="Straight Arrow Connector 16"/>
            <p:cNvCxnSpPr/>
            <p:nvPr/>
          </p:nvCxnSpPr>
          <p:spPr>
            <a:xfrm flipV="1">
              <a:off x="6812794" y="1205948"/>
              <a:ext cx="1151763" cy="833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582943" y="1065413"/>
                <a:ext cx="13212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2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943" y="1065413"/>
                <a:ext cx="1321219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Arc 20"/>
          <p:cNvSpPr/>
          <p:nvPr/>
        </p:nvSpPr>
        <p:spPr>
          <a:xfrm rot="1016666">
            <a:off x="6679097" y="3154016"/>
            <a:ext cx="516835" cy="530087"/>
          </a:xfrm>
          <a:prstGeom prst="arc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6763795" y="2874321"/>
                <a:ext cx="1321219" cy="616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3795" y="2874321"/>
                <a:ext cx="1321219" cy="61651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6452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Logistic Regression: interpretation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8593" y="1117672"/>
                <a:ext cx="10574814" cy="2111143"/>
              </a:xfrm>
            </p:spPr>
            <p:txBody>
              <a:bodyPr/>
              <a:lstStyle/>
              <a:p>
                <a:r>
                  <a:rPr lang="en-US" sz="2400" dirty="0"/>
                  <a:t>With a little bit of algebraic work, the logistic model can be rewritten as: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The value inside the natural log function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=1)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1−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=1)</m:t>
                        </m:r>
                      </m:den>
                    </m:f>
                  </m:oMath>
                </a14:m>
                <a:r>
                  <a:rPr lang="en-US" sz="2400" dirty="0"/>
                  <a:t>, is called the </a:t>
                </a:r>
                <a:r>
                  <a:rPr lang="en-US" sz="2400" b="1" i="1" dirty="0"/>
                  <a:t>odds</a:t>
                </a:r>
                <a:r>
                  <a:rPr lang="en-US" sz="2400" dirty="0"/>
                  <a:t>, thus logistic regression is said to model the </a:t>
                </a:r>
                <a:r>
                  <a:rPr lang="en-US" sz="2400" b="1" i="1" dirty="0"/>
                  <a:t>log-odds</a:t>
                </a:r>
                <a:r>
                  <a:rPr lang="en-US" sz="2400" dirty="0"/>
                  <a:t> with a linear function of the predictors or features,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.  This gives us the natural interpretation of the estimates similar to linear regression: a one unit change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 is associated with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change in the log-odds of </a:t>
                </a:r>
                <a:r>
                  <a:rPr lang="en-US" sz="2400" i="1" dirty="0"/>
                  <a:t>success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</a:rPr>
                      <m:t>=1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; or better yet, </a:t>
                </a:r>
                <a:r>
                  <a:rPr lang="en-US" sz="2400" b="1" dirty="0"/>
                  <a:t>a one unit change in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</a:rPr>
                      <m:t>𝑿</m:t>
                    </m:r>
                    <m:r>
                      <a:rPr lang="en-US" sz="2400" b="1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b="1" dirty="0"/>
                  <a:t> is associated with 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charset="0"/>
                          </a:rPr>
                          <m:t>𝒆</m:t>
                        </m:r>
                      </m:e>
                      <m:sup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en-US" sz="2400" b="1" i="1" smtClean="0">
                                <a:latin typeface="Cambria Math" charset="0"/>
                              </a:rPr>
                              <m:t>𝟏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2400" b="1" dirty="0"/>
                  <a:t> multiplicate change in the odds of </a:t>
                </a:r>
                <a:r>
                  <a:rPr lang="en-US" sz="2400" b="1" i="1" dirty="0"/>
                  <a:t>success</a:t>
                </a:r>
                <a:r>
                  <a:rPr lang="en-US" sz="2400" b="1" dirty="0"/>
                  <a:t>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>
                        <a:latin typeface="Cambria Math" charset="0"/>
                      </a:rPr>
                      <m:t>𝒀</m:t>
                    </m:r>
                    <m:r>
                      <a:rPr lang="en-US" sz="2400" b="1" i="1">
                        <a:latin typeface="Cambria Math" charset="0"/>
                      </a:rPr>
                      <m:t>=</m:t>
                    </m:r>
                    <m:r>
                      <a:rPr lang="en-US" sz="2400" b="1" i="1">
                        <a:latin typeface="Cambria Math" charset="0"/>
                      </a:rPr>
                      <m:t>𝟏</m:t>
                    </m:r>
                    <m:r>
                      <a:rPr lang="en-US" sz="2400" b="1" i="1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>
          <p:sp>
            <p:nvSpPr>
              <p:cNvPr id="12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8593" y="1117672"/>
                <a:ext cx="10574814" cy="2111143"/>
              </a:xfrm>
              <a:blipFill>
                <a:blip r:embed="rId2"/>
                <a:stretch>
                  <a:fillRect l="-840" t="-1796" b="-131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846" y="1936392"/>
            <a:ext cx="64897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5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4817-AA77-4246-AFF4-65B596918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075" y="4094781"/>
            <a:ext cx="10515600" cy="1688501"/>
          </a:xfrm>
        </p:spPr>
        <p:txBody>
          <a:bodyPr/>
          <a:lstStyle/>
          <a:p>
            <a:r>
              <a:rPr lang="en-US" dirty="0"/>
              <a:t>Exercise Time!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Ex. 1: Guesstimating the logistic function (10 min)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155FA-E748-A343-AF2F-D90AA565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420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the Simple Logistic Model</a:t>
            </a:r>
          </a:p>
        </p:txBody>
      </p:sp>
    </p:spTree>
    <p:extLst>
      <p:ext uri="{BB962C8B-B14F-4D97-AF65-F5344CB8AC3E}">
        <p14:creationId xmlns:p14="http://schemas.microsoft.com/office/powerpoint/2010/main" val="25347327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in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1800"/>
                  </a:spcAft>
                </a:pPr>
                <a:r>
                  <a:rPr lang="en-US" sz="2400" dirty="0"/>
                  <a:t>Unlike in linear regression where there exists a closed-form solution to finding the estimates,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dirty="0"/>
                  <a:t>’s, for the true parameters, logistic regression estimates cannot be calculated through simple matrix multiplication.</a:t>
                </a:r>
              </a:p>
              <a:p>
                <a:pPr>
                  <a:spcAft>
                    <a:spcPts val="1800"/>
                  </a:spcAft>
                </a:pPr>
                <a:r>
                  <a:rPr lang="en-US" sz="2400" b="1" dirty="0">
                    <a:solidFill>
                      <a:schemeClr val="accent2"/>
                    </a:solidFill>
                  </a:rPr>
                  <a:t>Questions: </a:t>
                </a:r>
              </a:p>
              <a:p>
                <a:pPr lvl="1">
                  <a:spcAft>
                    <a:spcPts val="1800"/>
                  </a:spcAft>
                  <a:buFont typeface="Arial" charset="0"/>
                  <a:buChar char="•"/>
                </a:pPr>
                <a:r>
                  <a:rPr lang="en-US" dirty="0"/>
                  <a:t>In linear regression what loss function was used to determine the parameter estimates?	</a:t>
                </a:r>
              </a:p>
              <a:p>
                <a:pPr lvl="1">
                  <a:spcAft>
                    <a:spcPts val="1800"/>
                  </a:spcAft>
                  <a:buFont typeface="Arial" charset="0"/>
                  <a:buChar char="•"/>
                </a:pPr>
                <a:r>
                  <a:rPr lang="en-US" dirty="0"/>
                  <a:t>What was the probabilistic perspective on linear regression?	</a:t>
                </a:r>
              </a:p>
              <a:p>
                <a:pPr lvl="1">
                  <a:spcAft>
                    <a:spcPts val="1800"/>
                  </a:spcAft>
                  <a:buFont typeface="Arial" charset="0"/>
                  <a:buChar char="•"/>
                </a:pPr>
                <a:r>
                  <a:rPr lang="en-US" dirty="0"/>
                  <a:t>Logistic Regression also has a likelihood based approach to estimating parameter coefficients.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45" t="-2305" b="-1265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73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in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84031" y="1337535"/>
                <a:ext cx="6980679" cy="2203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u="sn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Probability Mass Function (PMF):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=1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𝑝</m:t>
                      </m:r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=0)=1−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𝑝</m:t>
                      </m:r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sz="28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(1−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)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(1−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𝑦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4031" y="1337535"/>
                <a:ext cx="6980679" cy="2203104"/>
              </a:xfrm>
              <a:prstGeom prst="rect">
                <a:avLst/>
              </a:prstGeom>
              <a:blipFill>
                <a:blip r:embed="rId2"/>
                <a:stretch>
                  <a:fillRect l="-1270" t="-1714" b="-3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184031" y="3645581"/>
                <a:ext cx="8217877" cy="27651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chemeClr val="accent2"/>
                    </a:solidFill>
                    <a:latin typeface="Cambria Math" charset="0"/>
                  </a:rPr>
                  <a:t>where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mbria Math" charset="0"/>
                  </a:rPr>
                  <a:t>:</a:t>
                </a:r>
                <a:endParaRPr lang="en-US" sz="24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𝑝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𝑋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</m:t>
                          </m:r>
                          <m:r>
                            <a:rPr lang="en-US" sz="2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mr-IN" sz="2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and therefore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𝑝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depends on </a:t>
                </a:r>
                <a:r>
                  <a:rPr lang="en-US" sz="2400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X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</a:t>
                </a:r>
              </a:p>
              <a:p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Thus not every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is the same for each individual measurement. </a:t>
                </a:r>
              </a:p>
              <a:p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4031" y="3645581"/>
                <a:ext cx="8217877" cy="2765181"/>
              </a:xfrm>
              <a:prstGeom prst="rect">
                <a:avLst/>
              </a:prstGeom>
              <a:blipFill>
                <a:blip r:embed="rId3"/>
                <a:stretch>
                  <a:fillRect l="-1080" t="-1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83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Likelihood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08593" y="1117672"/>
            <a:ext cx="10574814" cy="2111143"/>
          </a:xfrm>
        </p:spPr>
        <p:txBody>
          <a:bodyPr/>
          <a:lstStyle/>
          <a:p>
            <a:r>
              <a:rPr lang="en-US" sz="2400" dirty="0"/>
              <a:t>The likelihood of a single observation for </a:t>
            </a:r>
            <a:r>
              <a:rPr lang="en-US" sz="2400" i="1" dirty="0"/>
              <a:t>p</a:t>
            </a:r>
            <a:r>
              <a:rPr lang="en-US" sz="2400" dirty="0"/>
              <a:t> given </a:t>
            </a:r>
            <a:r>
              <a:rPr lang="en-US" sz="2400" i="1" dirty="0"/>
              <a:t>x and y </a:t>
            </a:r>
            <a:r>
              <a:rPr lang="en-US" sz="2400" dirty="0"/>
              <a:t> is: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Given the observations are independent, what is the likelihood function for </a:t>
            </a:r>
            <a:r>
              <a:rPr lang="en-US" sz="2400" i="1" dirty="0"/>
              <a:t>p</a:t>
            </a:r>
            <a:r>
              <a:rPr lang="en-US" sz="2400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988194" y="1678171"/>
                <a:ext cx="6314934" cy="5127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9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𝐿</m:t>
                      </m:r>
                      <m:d>
                        <m:dPr>
                          <m:ctrlP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9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9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9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p>
                      </m:sSubSup>
                      <m:sSup>
                        <m:sSupPr>
                          <m:ctrlP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9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9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9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9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9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sz="29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8194" y="1678171"/>
                <a:ext cx="6314934" cy="51270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52860" y="3228815"/>
                <a:ext cx="8314648" cy="11950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𝐿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supHide m:val="on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</m:t>
                          </m:r>
                          <m:nary>
                            <m:naryPr>
                              <m:chr m:val="∏"/>
                              <m:supHide m:val="on"/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bSup>
                              <m:sSup>
                                <m:sSup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2860" y="3228815"/>
                <a:ext cx="8314648" cy="119500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808593" y="4742454"/>
                <a:ext cx="10932095" cy="1195007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=−</m:t>
                      </m:r>
                      <m:func>
                        <m:func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𝑝</m:t>
                              </m:r>
                            </m:e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</m:t>
                          </m:r>
                        </m:e>
                      </m:func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3200" b="0" i="0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593" y="4742454"/>
                <a:ext cx="10932095" cy="1195007"/>
              </a:xfrm>
              <a:prstGeom prst="rect">
                <a:avLst/>
              </a:prstGeom>
              <a:blipFill>
                <a:blip r:embed="rId4"/>
                <a:stretch>
                  <a:fillRect t="-144792" b="-20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23746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Loss Function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918124" y="2704706"/>
            <a:ext cx="10924583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How do we minimize this?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Differentiate, equate to zero and solve for it!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But </a:t>
            </a:r>
            <a:r>
              <a:rPr lang="en-US" sz="2400" dirty="0" err="1"/>
              <a:t>jeeze</a:t>
            </a:r>
            <a:r>
              <a:rPr lang="en-US" sz="2400" dirty="0"/>
              <a:t> does this look messy?!  It will not necessarily have a closed form solution.</a:t>
            </a:r>
            <a:br>
              <a:rPr lang="en-US" sz="2400" dirty="0"/>
            </a:br>
            <a:endParaRPr lang="en-US" sz="2400" dirty="0"/>
          </a:p>
          <a:p>
            <a:pPr>
              <a:spcAft>
                <a:spcPts val="1200"/>
              </a:spcAft>
            </a:pPr>
            <a:r>
              <a:rPr lang="en-US" sz="2400" dirty="0"/>
              <a:t> So how do we determine the parameter estimates?  Through an iterative approach (we will talk about this </a:t>
            </a:r>
            <a:r>
              <a:rPr lang="en-US" sz="2400" i="1" dirty="0"/>
              <a:t>at length </a:t>
            </a:r>
            <a:r>
              <a:rPr lang="en-US" sz="2400" dirty="0"/>
              <a:t>in future lectures).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918124" y="1084785"/>
                <a:ext cx="10816677" cy="970907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e>
                          <m: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2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⌊"/>
                                  <m:endChr m:val="⌋"/>
                                  <m:ctrlPr>
                                    <a:rPr lang="en-US" sz="260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sz="26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60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log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mr-IN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en-US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1+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charset="0"/>
                                                </a:rPr>
                                                <m:t>𝑒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charset="0"/>
                                                    </a:rPr>
                                                    <m:t>𝛽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charset="0"/>
                                                        </a:rPr>
                                                        <m:t>𝛽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charset="0"/>
                                                    </a:rPr>
                                                    <m:t>𝑋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)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  <m:r>
                                        <a:rPr lang="en-US" sz="26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+</m:t>
                                      </m:r>
                                      <m:d>
                                        <m:dPr>
                                          <m:ctrlPr>
                                            <a:rPr lang="en-US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1−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func>
                                        <m:funcPr>
                                          <m:ctrlPr>
                                            <a:rPr lang="en-US" sz="26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600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log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mr-IN" sz="2600" i="1" smtClean="0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6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charset="0"/>
                                                </a:rPr>
                                                <m:t>1−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mr-IN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charset="0"/>
                                                    </a:rPr>
                                                    <m:t>1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en-US" sz="2600" i="1">
                                                      <a:solidFill>
                                                        <a:schemeClr val="tx1">
                                                          <a:lumMod val="75000"/>
                                                          <a:lumOff val="25000"/>
                                                        </a:schemeClr>
                                                      </a:solidFill>
                                                      <a:latin typeface="Cambria Math" charset="0"/>
                                                    </a:rPr>
                                                    <m:t>1+</m:t>
                                                  </m:r>
                                                  <m:sSup>
                                                    <m:sSupPr>
                                                      <m:ctrlP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charset="0"/>
                                                        </a:rPr>
                                                        <m:t>𝑒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2600" i="1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charset="0"/>
                                                        </a:rPr>
                                                        <m:t>−</m:t>
                                                      </m:r>
                                                      <m:r>
                                                        <a:rPr lang="en-US" sz="2600" b="0" i="1" smtClean="0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(</m:t>
                                                      </m:r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2600" b="0" i="1" smtClean="0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2600" i="1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charset="0"/>
                                                            </a:rPr>
                                                            <m:t>𝛽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600" b="0" i="1" smtClean="0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0</m:t>
                                                          </m:r>
                                                        </m:sub>
                                                      </m:sSub>
                                                      <m:r>
                                                        <a:rPr lang="en-US" sz="2600" b="0" i="1" smtClean="0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+</m:t>
                                                      </m:r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2600" i="1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sSub>
                                                            <m:sSubPr>
                                                              <m:ctrlPr>
                                                                <a:rPr lang="en-US" sz="2600" i="1">
                                                                  <a:solidFill>
                                                                    <a:schemeClr val="tx1">
                                                                      <a:lumMod val="75000"/>
                                                                      <a:lumOff val="25000"/>
                                                                    </a:schemeClr>
                                                                  </a:solidFill>
                                                                  <a:latin typeface="Cambria Math" panose="02040503050406030204" pitchFamily="18" charset="0"/>
                                                                </a:rPr>
                                                              </m:ctrlPr>
                                                            </m:sSubPr>
                                                            <m:e>
                                                              <m:r>
                                                                <a:rPr lang="en-US" sz="2600" i="1">
                                                                  <a:solidFill>
                                                                    <a:schemeClr val="tx1">
                                                                      <a:lumMod val="75000"/>
                                                                      <a:lumOff val="25000"/>
                                                                    </a:schemeClr>
                                                                  </a:solidFill>
                                                                  <a:latin typeface="Cambria Math" charset="0"/>
                                                                </a:rPr>
                                                                <m:t>𝛽</m:t>
                                                              </m:r>
                                                            </m:e>
                                                            <m:sub>
                                                              <m:r>
                                                                <a:rPr lang="en-US" sz="2600" b="0" i="1" smtClean="0">
                                                                  <a:solidFill>
                                                                    <a:schemeClr val="tx1">
                                                                      <a:lumMod val="75000"/>
                                                                      <a:lumOff val="25000"/>
                                                                    </a:schemeClr>
                                                                  </a:solidFill>
                                                                  <a:latin typeface="Cambria Math" panose="02040503050406030204" pitchFamily="18" charset="0"/>
                                                                </a:rPr>
                                                                <m:t>1</m:t>
                                                              </m:r>
                                                            </m:sub>
                                                          </m:sSub>
                                                          <m:r>
                                                            <a:rPr lang="en-US" sz="2600" i="1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charset="0"/>
                                                            </a:rPr>
                                                            <m:t>𝑋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600" i="1">
                                                              <a:solidFill>
                                                                <a:schemeClr val="tx1">
                                                                  <a:lumMod val="75000"/>
                                                                  <a:lumOff val="25000"/>
                                                                </a:schemeClr>
                                                              </a:solidFill>
                                                              <a:latin typeface="Cambria Math" charset="0"/>
                                                            </a:rPr>
                                                            <m:t>𝑖</m:t>
                                                          </m:r>
                                                        </m:sub>
                                                      </m:sSub>
                                                      <m:r>
                                                        <a:rPr lang="en-US" sz="2600" b="0" i="1" smtClean="0">
                                                          <a:solidFill>
                                                            <a:schemeClr val="tx1">
                                                              <a:lumMod val="75000"/>
                                                              <a:lumOff val="25000"/>
                                                            </a:schemeClr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)</m:t>
                                                      </m:r>
                                                    </m:sup>
                                                  </m:sSup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</m:func>
                                </m:e>
                              </m:d>
                            </m:e>
                            <m:sub>
                              <m:r>
                                <a:rPr lang="en-US" sz="26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124" y="1084785"/>
                <a:ext cx="10816677" cy="970907"/>
              </a:xfrm>
              <a:prstGeom prst="rect">
                <a:avLst/>
              </a:prstGeom>
              <a:blipFill>
                <a:blip r:embed="rId2"/>
                <a:stretch>
                  <a:fillRect t="-144872" r="-352" b="-20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591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594685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Data: logistic estimation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We'd like to predict whether or not a person has a heart disease. And we'd like to make this prediction, for now, just based on the </a:t>
            </a:r>
            <a:r>
              <a:rPr lang="en-US" sz="2400" dirty="0" err="1"/>
              <a:t>MaxHR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How should we visualize these data? 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719" y="2736274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20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Data: logistic estimation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68D213-3F69-AF4B-BC7C-A77031676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861" y="989012"/>
            <a:ext cx="7319963" cy="487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404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Data: logistic estimation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92" y="1077812"/>
            <a:ext cx="11582424" cy="2111143"/>
          </a:xfrm>
        </p:spPr>
        <p:txBody>
          <a:bodyPr/>
          <a:lstStyle/>
          <a:p>
            <a:r>
              <a:rPr lang="en-US" sz="2400" dirty="0"/>
              <a:t>There are various ways to fit a logistic model to this data set in Python. The most straightforward in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sklearn</a:t>
            </a:r>
            <a:r>
              <a:rPr lang="en-US" sz="2400" dirty="0"/>
              <a:t> is via 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linear_model.LogisticRegression</a:t>
            </a:r>
            <a:r>
              <a:rPr lang="en-US" sz="2400" dirty="0"/>
              <a:t>.  </a:t>
            </a: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16" y="1957537"/>
            <a:ext cx="8958814" cy="3766126"/>
          </a:xfrm>
          <a:prstGeom prst="rect">
            <a:avLst/>
          </a:prstGeom>
        </p:spPr>
      </p:pic>
      <p:sp>
        <p:nvSpPr>
          <p:cNvPr id="68" name="Oval 67"/>
          <p:cNvSpPr/>
          <p:nvPr/>
        </p:nvSpPr>
        <p:spPr>
          <a:xfrm>
            <a:off x="4702020" y="2560171"/>
            <a:ext cx="1288473" cy="429491"/>
          </a:xfrm>
          <a:prstGeom prst="ellipse">
            <a:avLst/>
          </a:prstGeom>
          <a:noFill/>
          <a:ln w="158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3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Data: logistic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38" y="1177925"/>
                <a:ext cx="11009312" cy="2111375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US" sz="2400" dirty="0"/>
                  <a:t>Answer some questions:</a:t>
                </a:r>
              </a:p>
              <a:p>
                <a:pPr marL="342900" indent="-34290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sz="2400" dirty="0"/>
                  <a:t>Write down the logistic regression model. </a:t>
                </a:r>
              </a:p>
              <a:p>
                <a:pPr marL="342900" indent="-34290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sz="2400" dirty="0"/>
                  <a:t>Interpret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.		</a:t>
                </a:r>
              </a:p>
              <a:p>
                <a:pPr marL="342900" indent="-34290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sz="2400" dirty="0"/>
                  <a:t>Estimate the probability of heart decease for someone (like Pavlos) with </a:t>
                </a:r>
                <a:r>
                  <a:rPr lang="en-US" sz="2400" dirty="0" err="1"/>
                  <a:t>MaxHR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400" dirty="0"/>
                  <a:t>200? 		</a:t>
                </a:r>
              </a:p>
              <a:p>
                <a:pPr marL="342900" indent="-34290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sz="2400" dirty="0"/>
                  <a:t>If we were to use this model purely for classification, how would we do so? See any issues?</a:t>
                </a:r>
              </a:p>
            </p:txBody>
          </p:sp>
        </mc:Choice>
        <mc:Fallback xmlns="">
          <p:sp>
            <p:nvSpPr>
              <p:cNvPr id="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38" y="1177925"/>
                <a:ext cx="11009312" cy="2111375"/>
              </a:xfrm>
              <a:blipFill>
                <a:blip r:embed="rId2"/>
                <a:stretch>
                  <a:fillRect l="-806" b="-1041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472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Predictors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38" y="1177925"/>
                <a:ext cx="11009312" cy="4800844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Just like in linear regression, when the predictor,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, is binary, the interpretation of the model simplifies (and there is a quick closed form solution here).	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In this case, what are the interpretations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?</m:t>
                    </m:r>
                  </m:oMath>
                </a14:m>
                <a:endParaRPr lang="en-US" sz="2400" dirty="0"/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For the heart data, let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𝑋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be the indicator that the individual is a female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 = 0) or male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 = 1).  What is the interpretation of the coefficient estimates in this case?</a:t>
                </a:r>
              </a:p>
              <a:p>
                <a:pPr>
                  <a:spcAft>
                    <a:spcPts val="1200"/>
                  </a:spcAft>
                </a:pPr>
                <a:endParaRPr lang="en-US" sz="2400" dirty="0"/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The observed percentage of HD for women is 26% while it is 55% for men.  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Calculate the estimates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if the indicator for HD was predicted from the gender indicator (work on next page).</a:t>
                </a:r>
              </a:p>
            </p:txBody>
          </p:sp>
        </mc:Choice>
        <mc:Fallback xmlns="">
          <p:sp>
            <p:nvSpPr>
              <p:cNvPr id="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38" y="1177925"/>
                <a:ext cx="11009312" cy="4800844"/>
              </a:xfrm>
              <a:blipFill>
                <a:blip r:embed="rId2"/>
                <a:stretch>
                  <a:fillRect l="-806" t="-7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2781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E55B-0A86-D340-80A5-2D32EDEF1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for the estimates mathematically: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63004D-5474-0440-825D-1DFE83CE16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1553719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=0.26,</m:t>
                      </m:r>
                      <m:r>
                        <a:rPr lang="en-US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=0.55</m:t>
                      </m:r>
                    </m:oMath>
                  </m:oMathPara>
                </a14:m>
                <a:endParaRPr lang="en-US" b="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=1)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=1)</m:t>
                                  </m:r>
                                </m:den>
                              </m:f>
                            </m:e>
                          </m:d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func>
                    </m:oMath>
                  </m:oMathPara>
                </a14:m>
                <a:endParaRPr lang="en-US" b="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b="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63004D-5474-0440-825D-1DFE83CE16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1553719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73033-8C5C-F247-9EA1-F828E75A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358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Inference in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4" y="1177758"/>
                <a:ext cx="10603211" cy="2111143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The </a:t>
                </a:r>
                <a:r>
                  <a:rPr lang="en-US" sz="2400" b="1" dirty="0"/>
                  <a:t>uncertainty of the estimates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can be quantified and used to calculate both confidence intervals and hypothesis tests.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The estimate for the standard errors of these estimates, likelihood-based, is based on a quantity called Fisher's Information (beyond the scope of this class), which is related to the curvature of the log-likelihood function.	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Due to the nature of the underlying Bernoulli distribution, if you estimate the underlying proportion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2400" dirty="0"/>
                  <a:t>you get the variance for free!  Because of this, the inferences will be based on the normal approximation (and not </a:t>
                </a:r>
                <a:r>
                  <a:rPr lang="en-US" sz="2400" i="1" dirty="0"/>
                  <a:t>t</a:t>
                </a:r>
                <a:r>
                  <a:rPr lang="en-US" sz="2400" dirty="0"/>
                  <a:t>-distribution based).	  Use </a:t>
                </a:r>
                <a:r>
                  <a:rPr lang="en-US" sz="2400" dirty="0" err="1"/>
                  <a:t>statsmodels</a:t>
                </a:r>
                <a:r>
                  <a:rPr lang="en-US" sz="2400" dirty="0"/>
                  <a:t> to perform inferences!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2">
                        <a:lumMod val="75000"/>
                      </a:schemeClr>
                    </a:solidFill>
                  </a:rPr>
                  <a:t>Of course</a:t>
                </a:r>
                <a:r>
                  <a:rPr lang="en-US" sz="2400" dirty="0"/>
                  <a:t>, you could always </a:t>
                </a:r>
                <a:r>
                  <a:rPr lang="en-US" sz="2400" b="1" dirty="0"/>
                  <a:t>bootstrap</a:t>
                </a:r>
                <a:r>
                  <a:rPr lang="en-US" sz="2400" dirty="0"/>
                  <a:t> the results to perform these inferences as well.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4" y="1177758"/>
                <a:ext cx="10603211" cy="2111143"/>
              </a:xfrm>
              <a:blipFill>
                <a:blip r:embed="rId2"/>
                <a:stretch>
                  <a:fillRect l="-837" t="-2395" r="-120" b="-132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22518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Classification using the Logistic Model</a:t>
            </a:r>
          </a:p>
        </p:txBody>
      </p:sp>
    </p:spTree>
    <p:extLst>
      <p:ext uri="{BB962C8B-B14F-4D97-AF65-F5344CB8AC3E}">
        <p14:creationId xmlns:p14="http://schemas.microsoft.com/office/powerpoint/2010/main" val="36269771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Logistic Regression for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9847837" cy="2111143"/>
              </a:xfrm>
            </p:spPr>
            <p:txBody>
              <a:bodyPr/>
              <a:lstStyle/>
              <a:p>
                <a:pPr>
                  <a:spcAft>
                    <a:spcPts val="1800"/>
                  </a:spcAft>
                </a:pPr>
                <a:r>
                  <a:rPr lang="en-US" sz="2400" dirty="0"/>
                  <a:t>How can we use a logistic regression model to perform classification?	</a:t>
                </a:r>
              </a:p>
              <a:p>
                <a:pPr>
                  <a:spcAft>
                    <a:spcPts val="1800"/>
                  </a:spcAft>
                </a:pPr>
                <a:r>
                  <a:rPr lang="en-US" sz="2400" dirty="0"/>
                  <a:t>That is, how can we predict when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sz="2400" dirty="0"/>
                  <a:t> vs. when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𝑌</m:t>
                    </m:r>
                    <m:r>
                      <a:rPr lang="en-US" sz="2400" i="1">
                        <a:latin typeface="Cambria Math" charset="0"/>
                      </a:rPr>
                      <m:t>=0</m:t>
                    </m:r>
                  </m:oMath>
                </a14:m>
                <a:r>
                  <a:rPr lang="en-US" sz="2400" dirty="0"/>
                  <a:t>?	 </a:t>
                </a:r>
              </a:p>
              <a:p>
                <a:pPr>
                  <a:spcAft>
                    <a:spcPts val="1800"/>
                  </a:spcAft>
                </a:pPr>
                <a:r>
                  <a:rPr lang="en-US" sz="2400" dirty="0"/>
                  <a:t>We mentioned before, we can classify all observations for which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</m:acc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=1)≥0.5 </m:t>
                    </m:r>
                  </m:oMath>
                </a14:m>
                <a:r>
                  <a:rPr lang="en-US" sz="2400" dirty="0"/>
                  <a:t>to be in the group associated 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𝑌</m:t>
                    </m:r>
                    <m:r>
                      <a:rPr lang="en-US" sz="2400" i="1">
                        <a:latin typeface="Cambria Math" charset="0"/>
                      </a:rPr>
                      <m:t>=1 </m:t>
                    </m:r>
                  </m:oMath>
                </a14:m>
                <a:r>
                  <a:rPr lang="en-US" sz="2400" dirty="0"/>
                  <a:t> and then classify all observations for which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=0</m:t>
                        </m:r>
                      </m:e>
                    </m:d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&lt;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0.5 </m:t>
                    </m:r>
                  </m:oMath>
                </a14:m>
                <a:r>
                  <a:rPr lang="en-US" sz="2400" dirty="0"/>
                  <a:t>to be in the group associated 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𝑌</m:t>
                    </m:r>
                    <m:r>
                      <a:rPr lang="en-US" sz="2400" i="1">
                        <a:latin typeface="Cambria Math" charset="0"/>
                      </a:rPr>
                      <m:t>=0.</m:t>
                    </m:r>
                  </m:oMath>
                </a14:m>
                <a:endParaRPr lang="en-US" sz="2400" dirty="0"/>
              </a:p>
              <a:p>
                <a:pPr>
                  <a:spcAft>
                    <a:spcPts val="1800"/>
                  </a:spcAft>
                </a:pPr>
                <a:r>
                  <a:rPr lang="en-US" sz="2400" dirty="0"/>
                  <a:t>Using such an approach is called the standard </a:t>
                </a:r>
                <a:r>
                  <a:rPr lang="en-US" sz="2400" b="1" dirty="0">
                    <a:solidFill>
                      <a:schemeClr val="accent2">
                        <a:lumMod val="75000"/>
                      </a:schemeClr>
                    </a:solidFill>
                  </a:rPr>
                  <a:t>Bayes classifier</a:t>
                </a:r>
                <a:r>
                  <a:rPr lang="en-US" sz="2400" dirty="0"/>
                  <a:t>. </a:t>
                </a:r>
              </a:p>
              <a:p>
                <a:pPr>
                  <a:spcAft>
                    <a:spcPts val="1800"/>
                  </a:spcAft>
                </a:pPr>
                <a:r>
                  <a:rPr lang="en-US" sz="2400" dirty="0"/>
                  <a:t>The Bayes classifier takes the approach that assigns each observation to the most likely class, given its predictor values.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9847837" cy="2111143"/>
              </a:xfrm>
              <a:blipFill rotWithShape="0">
                <a:blip r:embed="rId2"/>
                <a:stretch>
                  <a:fillRect l="-991" t="-2305" b="-141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042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Logistic Regression for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When will this Bayes classifier be a good one?  When will it be a poor one?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The Bayes classifier is the one that minimizes the overall classification error rate.  That is, it minimizes:	</a:t>
            </a:r>
          </a:p>
          <a:p>
            <a:pPr>
              <a:spcAft>
                <a:spcPts val="1200"/>
              </a:spcAft>
            </a:pPr>
            <a:endParaRPr lang="en-US" sz="2400" dirty="0"/>
          </a:p>
          <a:p>
            <a:pPr>
              <a:spcAft>
                <a:spcPts val="1200"/>
              </a:spcAft>
            </a:pPr>
            <a:endParaRPr lang="en-US" sz="2400" dirty="0"/>
          </a:p>
          <a:p>
            <a:pPr>
              <a:spcAft>
                <a:spcPts val="1200"/>
              </a:spcAft>
            </a:pPr>
            <a:r>
              <a:rPr lang="en-US" sz="2400" dirty="0"/>
              <a:t>Is this a good Loss function to minimize?  Why or why not?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The Bayes classifier may be a poor indicator within a group.  Think about the Heart Data scatter plot...		</a:t>
            </a:r>
          </a:p>
          <a:p>
            <a:pPr>
              <a:spcAft>
                <a:spcPts val="1200"/>
              </a:spcAft>
            </a:pPr>
            <a:endParaRPr lang="en-US" sz="2400" dirty="0"/>
          </a:p>
          <a:p>
            <a:pPr>
              <a:spcAft>
                <a:spcPts val="1200"/>
              </a:spcAft>
            </a:pP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432" y="2837973"/>
            <a:ext cx="2240973" cy="90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1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Advertising Data (from earlier lectures)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3171125" y="3168091"/>
          <a:ext cx="5769068" cy="21945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42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2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63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81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0000">
                <a:tc>
                  <a:txBody>
                    <a:bodyPr/>
                    <a:lstStyle/>
                    <a:p>
                      <a:r>
                        <a:rPr dirty="0">
                          <a:solidFill>
                            <a:srgbClr val="002060"/>
                          </a:solidFill>
                        </a:rPr>
                        <a:t>TV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>
                          <a:solidFill>
                            <a:srgbClr val="002060"/>
                          </a:solidFill>
                        </a:rPr>
                        <a:t>radio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>
                          <a:solidFill>
                            <a:srgbClr val="002060"/>
                          </a:solidFill>
                        </a:rPr>
                        <a:t>newspaper</a:t>
                      </a:r>
                    </a:p>
                  </a:txBody>
                  <a:tcP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dirty="0"/>
                        <a:t>sales</a:t>
                      </a:r>
                      <a:endParaRPr b="0" dirty="0">
                        <a:solidFill>
                          <a:schemeClr val="accent3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000">
                <a:tc>
                  <a:txBody>
                    <a:bodyPr/>
                    <a:lstStyle/>
                    <a:p>
                      <a:r>
                        <a:t>230.1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37.8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69.2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22.1</a:t>
                      </a: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000">
                <a:tc>
                  <a:txBody>
                    <a:bodyPr/>
                    <a:lstStyle/>
                    <a:p>
                      <a:r>
                        <a:t>44.5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39.3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10.4</a:t>
                      </a: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0000">
                <a:tc>
                  <a:txBody>
                    <a:bodyPr/>
                    <a:lstStyle/>
                    <a:p>
                      <a:r>
                        <a:t>17.2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69.3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9.3</a:t>
                      </a: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000">
                <a:tc>
                  <a:txBody>
                    <a:bodyPr/>
                    <a:lstStyle/>
                    <a:p>
                      <a:r>
                        <a:t>151.5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58.5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18.5</a:t>
                      </a: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0000">
                <a:tc>
                  <a:txBody>
                    <a:bodyPr/>
                    <a:lstStyle/>
                    <a:p>
                      <a:r>
                        <a:rPr dirty="0"/>
                        <a:t>180.8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58.4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12.9</a:t>
                      </a:r>
                    </a:p>
                  </a:txBody>
                  <a:tcPr>
                    <a:solidFill>
                      <a:schemeClr val="accent2">
                        <a:alpha val="6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326248" y="1415568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8217562" y="1359195"/>
            <a:ext cx="2312895" cy="1470212"/>
          </a:xfrm>
          <a:prstGeom prst="wedgeRoundRectCallout">
            <a:avLst>
              <a:gd name="adj1" fmla="val -36037"/>
              <a:gd name="adj2" fmla="val 69309"/>
              <a:gd name="adj3" fmla="val 16667"/>
            </a:avLst>
          </a:prstGeom>
          <a:noFill/>
          <a:ln w="15875" cap="rnd" cmpd="thickThin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38121" y="1461024"/>
            <a:ext cx="227177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latin typeface="Karla" charset="0"/>
                <a:ea typeface="Karla" charset="0"/>
                <a:cs typeface="Karla" charset="0"/>
              </a:rPr>
              <a:t>Y</a:t>
            </a:r>
          </a:p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outcome</a:t>
            </a:r>
          </a:p>
          <a:p>
            <a:pPr algn="ctr"/>
            <a:r>
              <a:rPr lang="en-US" b="1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rPr>
              <a:t>response</a:t>
            </a:r>
            <a:r>
              <a:rPr lang="en-US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variable</a:t>
            </a:r>
          </a:p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dependent variable</a:t>
            </a:r>
          </a:p>
          <a:p>
            <a:pPr algn="ctr"/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2" name="Rounded Rectangular Callout 11"/>
          <p:cNvSpPr/>
          <p:nvPr/>
        </p:nvSpPr>
        <p:spPr>
          <a:xfrm flipH="1">
            <a:off x="1720969" y="1340843"/>
            <a:ext cx="2313901" cy="1470212"/>
          </a:xfrm>
          <a:prstGeom prst="wedgeRoundRectCallout">
            <a:avLst>
              <a:gd name="adj1" fmla="val -53797"/>
              <a:gd name="adj2" fmla="val 70007"/>
              <a:gd name="adj3" fmla="val 16667"/>
            </a:avLst>
          </a:prstGeom>
          <a:noFill/>
          <a:ln w="15875" cap="rnd" cmpd="thickThin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216520" y="1433208"/>
            <a:ext cx="13227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latin typeface="Karla" charset="0"/>
                <a:ea typeface="Karla" charset="0"/>
                <a:cs typeface="Karla" charset="0"/>
              </a:rPr>
              <a:t>X</a:t>
            </a:r>
          </a:p>
          <a:p>
            <a:pPr algn="ctr"/>
            <a:r>
              <a:rPr lang="en-US" b="1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rPr>
              <a:t>predictors</a:t>
            </a:r>
          </a:p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features</a:t>
            </a:r>
          </a:p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covariates</a:t>
            </a:r>
          </a:p>
          <a:p>
            <a:pPr algn="ctr"/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3" name="Left Brace 2"/>
          <p:cNvSpPr/>
          <p:nvPr/>
        </p:nvSpPr>
        <p:spPr>
          <a:xfrm rot="16200000">
            <a:off x="5372964" y="3333750"/>
            <a:ext cx="368193" cy="4771872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49169" y="5950420"/>
            <a:ext cx="21563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latin typeface="Karla" charset="0"/>
                <a:ea typeface="Karla" charset="0"/>
                <a:cs typeface="Karla" charset="0"/>
              </a:rPr>
              <a:t>p</a:t>
            </a:r>
            <a:r>
              <a:rPr lang="en-US" sz="2800" dirty="0">
                <a:latin typeface="Karla" charset="0"/>
                <a:ea typeface="Karla" charset="0"/>
                <a:cs typeface="Karla" charset="0"/>
              </a:rPr>
              <a:t> predictors</a:t>
            </a:r>
          </a:p>
        </p:txBody>
      </p:sp>
      <p:sp>
        <p:nvSpPr>
          <p:cNvPr id="10" name="Left Brace 9"/>
          <p:cNvSpPr/>
          <p:nvPr/>
        </p:nvSpPr>
        <p:spPr>
          <a:xfrm>
            <a:off x="2606722" y="3589362"/>
            <a:ext cx="327547" cy="170597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 rot="16200000">
            <a:off x="759970" y="4180737"/>
            <a:ext cx="2696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>
                <a:latin typeface="Karla" charset="0"/>
                <a:ea typeface="Karla" charset="0"/>
                <a:cs typeface="Karla" charset="0"/>
              </a:rPr>
              <a:t>n</a:t>
            </a:r>
            <a:r>
              <a:rPr lang="en-US" sz="2800">
                <a:latin typeface="Karla" charset="0"/>
                <a:ea typeface="Karla" charset="0"/>
                <a:cs typeface="Karla" charset="0"/>
              </a:rPr>
              <a:t>  observations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268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Logistic Regression for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3835306"/>
              </a:xfrm>
            </p:spPr>
            <p:txBody>
              <a:bodyPr/>
              <a:lstStyle/>
              <a:p>
                <a:pPr>
                  <a:spcAft>
                    <a:spcPts val="1800"/>
                  </a:spcAft>
                </a:pPr>
                <a:r>
                  <a:rPr lang="en-US" sz="2400" dirty="0"/>
                  <a:t>This has potential to be a good classifier if the predicted probabilities are on both sides of 0 and 1.		</a:t>
                </a:r>
              </a:p>
              <a:p>
                <a:pPr>
                  <a:spcAft>
                    <a:spcPts val="1800"/>
                  </a:spcAft>
                </a:pPr>
                <a:r>
                  <a:rPr lang="en-US" sz="2400" dirty="0"/>
                  <a:t>How do we extend this classifier 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US" sz="2400" dirty="0"/>
                  <a:t> has more than two categories?</a:t>
                </a:r>
              </a:p>
              <a:p>
                <a:pPr>
                  <a:spcAft>
                    <a:spcPts val="1800"/>
                  </a:spcAft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3835306"/>
              </a:xfrm>
              <a:blipFill>
                <a:blip r:embed="rId2"/>
                <a:stretch>
                  <a:fillRect l="-860" t="-1320" r="-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18190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915808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Logistic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It is simple to illustrate examples in logistic regression when there is just one predictors variable.  </a:t>
            </a:r>
          </a:p>
          <a:p>
            <a:r>
              <a:rPr lang="en-US" sz="2400" dirty="0"/>
              <a:t>But the approach ‘easily’ generalizes to the situation where there are multiple predictors.	 	 </a:t>
            </a:r>
          </a:p>
          <a:p>
            <a:r>
              <a:rPr lang="en-US" sz="2400" dirty="0"/>
              <a:t>A lot of the same details as linear regression apply to logistic regression. Interactions can be considered.  Multicollinearity is a concern.  So is overfitting.  Etc...	 	 </a:t>
            </a:r>
          </a:p>
          <a:p>
            <a:r>
              <a:rPr lang="en-US" sz="2400" dirty="0"/>
              <a:t>So how do we correct for such problems? </a:t>
            </a:r>
          </a:p>
          <a:p>
            <a:r>
              <a:rPr lang="en-US" sz="2400" dirty="0"/>
              <a:t>Regularization and checking though train, test, and cross-validation!	 </a:t>
            </a:r>
          </a:p>
          <a:p>
            <a:r>
              <a:rPr lang="en-US" sz="2400" dirty="0"/>
              <a:t>We will get into the details of this, along with other extensions of logistic regression, in the next lecture.</a:t>
            </a:r>
          </a:p>
        </p:txBody>
      </p:sp>
    </p:spTree>
    <p:extLst>
      <p:ext uri="{BB962C8B-B14F-4D97-AF65-F5344CB8AC3E}">
        <p14:creationId xmlns:p14="http://schemas.microsoft.com/office/powerpoint/2010/main" val="23331709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with two predictors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614" y="983807"/>
            <a:ext cx="11314093" cy="2111143"/>
          </a:xfrm>
        </p:spPr>
        <p:txBody>
          <a:bodyPr/>
          <a:lstStyle/>
          <a:p>
            <a:r>
              <a:rPr lang="en-US" sz="2400" dirty="0"/>
              <a:t>How can we estimate a classifier, based on logistic regression, for the following plot?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274" y="1771319"/>
            <a:ext cx="5343386" cy="496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167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Earlier we saw the general form of </a:t>
                </a:r>
                <a:r>
                  <a:rPr lang="en-US" sz="2400" i="1" dirty="0"/>
                  <a:t>simple</a:t>
                </a:r>
                <a:r>
                  <a:rPr lang="en-US" sz="2400" dirty="0"/>
                  <a:t> logistic regression, meaning when there is just one predictor used in the model. What was the model statement (in terms of linear predictors)? 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Multiple logistic regression is a generalization to multiple predictors.  More specifically we can define a multiple logistic regression model to predict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𝑃</m:t>
                    </m:r>
                    <m:r>
                      <a:rPr lang="en-US" sz="2400" b="0" i="1" smtClean="0">
                        <a:latin typeface="Cambria Math" charset="0"/>
                      </a:rPr>
                      <m:t>(</m:t>
                    </m:r>
                    <m:r>
                      <a:rPr lang="en-US" sz="2400" b="0" i="1" smtClean="0">
                        <a:latin typeface="Cambria Math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</a:rPr>
                      <m:t>=1)</m:t>
                    </m:r>
                  </m:oMath>
                </a14:m>
                <a:r>
                  <a:rPr lang="en-US" sz="2400" dirty="0"/>
                  <a:t> as such: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45" t="-2305" r="-59" b="-80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748" y="2670991"/>
            <a:ext cx="4852504" cy="8118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2883" y="5168347"/>
            <a:ext cx="7786233" cy="78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092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Multiple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4" y="1177758"/>
                <a:ext cx="10868255" cy="2095529"/>
              </a:xfrm>
            </p:spPr>
            <p:txBody>
              <a:bodyPr/>
              <a:lstStyle/>
              <a:p>
                <a:r>
                  <a:rPr lang="en-US" sz="2400" dirty="0"/>
                  <a:t>The estimation procedure is identical to that as before for simple logistic regression: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 likelihood approach is taken, and the function is maximized across all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,…,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2400" dirty="0"/>
                  <a:t> using an iterative method like Newton-Raphson or Gradient Descent.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r>
                  <a:rPr lang="en-US" sz="2400" dirty="0"/>
                  <a:t>The actual fitting of a Multiple Logistic Regression is easy using software (of course there's a python package for that) as the iterative maximization of the likelihood has already been hard coded. 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In the </a:t>
                </a:r>
                <a:r>
                  <a:rPr lang="en-US" sz="2400" dirty="0" err="1">
                    <a:latin typeface="Courier" charset="0"/>
                    <a:ea typeface="Courier" charset="0"/>
                    <a:cs typeface="Courier" charset="0"/>
                  </a:rPr>
                  <a:t>sklearn.linear_model</a:t>
                </a:r>
                <a:r>
                  <a:rPr lang="en-US" sz="2400" dirty="0"/>
                  <a:t> package, you just have to create your multidimensional design matrix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sz="2400" dirty="0"/>
                  <a:t> to be used as predictors in the </a:t>
                </a:r>
                <a:r>
                  <a:rPr lang="en-US" sz="2400" dirty="0" err="1">
                    <a:latin typeface="Courier" charset="0"/>
                    <a:ea typeface="Courier" charset="0"/>
                    <a:cs typeface="Courier" charset="0"/>
                  </a:rPr>
                  <a:t>LogisticRegression</a:t>
                </a:r>
                <a:r>
                  <a:rPr lang="en-US" sz="2400" dirty="0"/>
                  <a:t> function.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4" y="1177758"/>
                <a:ext cx="10868255" cy="2095529"/>
              </a:xfrm>
              <a:blipFill>
                <a:blip r:embed="rId2"/>
                <a:stretch>
                  <a:fillRect l="-818" t="-2410" r="-117" b="-1204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03572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Multiple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4" y="1177758"/>
                <a:ext cx="10868255" cy="2095529"/>
              </a:xfrm>
            </p:spPr>
            <p:txBody>
              <a:bodyPr/>
              <a:lstStyle/>
              <a:p>
                <a:r>
                  <a:rPr lang="en-US" sz="2400" dirty="0"/>
                  <a:t>Interpreting the coefficients in a multiple logistic regression is similar to that of linear regression.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Key</a:t>
                </a:r>
                <a:r>
                  <a:rPr lang="en-US" sz="2400" dirty="0"/>
                  <a:t>: since there are other predictors in the model, the coefficient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dirty="0"/>
                  <a:t> is the association between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𝑗</m:t>
                        </m:r>
                      </m:e>
                      <m:sup>
                        <m:r>
                          <a:rPr lang="en-US" sz="2400" b="0" i="1" smtClean="0">
                            <a:latin typeface="Cambria Math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sz="2400" dirty="0"/>
                  <a:t> predictor and the response (on log odds scale).  But what do we have to say? ___________________________. 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We are trying to attribute the partial effects of each model controlling for the others (aka, controlling for possible </a:t>
                </a:r>
                <a:r>
                  <a:rPr lang="en-US" sz="2400" i="1" dirty="0"/>
                  <a:t>confounders</a:t>
                </a:r>
                <a:r>
                  <a:rPr lang="en-US" sz="2400" dirty="0"/>
                  <a:t>).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4" y="1177758"/>
                <a:ext cx="10868255" cy="2095529"/>
              </a:xfrm>
              <a:blipFill>
                <a:blip r:embed="rId2"/>
                <a:stretch>
                  <a:fillRect l="-818" t="-2410" r="-818" b="-843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93674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Multiple Logistic Regression: 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10868255" cy="2095529"/>
          </a:xfrm>
        </p:spPr>
        <p:txBody>
          <a:bodyPr/>
          <a:lstStyle/>
          <a:p>
            <a:r>
              <a:rPr lang="en-US" sz="2400" dirty="0"/>
              <a:t>Let's get back to the Heart Data.  We are attempting to predict whether someone has HD based on </a:t>
            </a:r>
            <a:r>
              <a:rPr lang="en-US" sz="2400" dirty="0" err="1"/>
              <a:t>MaxHR</a:t>
            </a:r>
            <a:r>
              <a:rPr lang="en-US" sz="2400" dirty="0"/>
              <a:t> and whether the person is female or male.  The simultaneous effect of these two predictors can be brought into one model.</a:t>
            </a:r>
          </a:p>
          <a:p>
            <a:endParaRPr lang="en-US" sz="2400" dirty="0"/>
          </a:p>
          <a:p>
            <a:r>
              <a:rPr lang="en-US" sz="2400" dirty="0"/>
              <a:t>Recall from earlier we had the following estimated models: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762" y="3584714"/>
            <a:ext cx="6028475" cy="193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212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Multiple Logistic Regression: 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10868255" cy="2095529"/>
          </a:xfrm>
        </p:spPr>
        <p:txBody>
          <a:bodyPr/>
          <a:lstStyle/>
          <a:p>
            <a:r>
              <a:rPr lang="en-US" sz="2400" dirty="0"/>
              <a:t>The results for the multiple logistic regression model are: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14" y="1738648"/>
            <a:ext cx="10095369" cy="451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4621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10868255" cy="4695917"/>
          </a:xfrm>
        </p:spPr>
        <p:txBody>
          <a:bodyPr/>
          <a:lstStyle/>
          <a:p>
            <a:pPr marL="457200" indent="-457200">
              <a:spcAft>
                <a:spcPts val="1800"/>
              </a:spcAft>
              <a:buFont typeface="+mj-lt"/>
              <a:buAutoNum type="arabicPeriod"/>
            </a:pPr>
            <a:endParaRPr lang="en-US" sz="2400" dirty="0"/>
          </a:p>
          <a:p>
            <a:pPr marL="457200" indent="-457200">
              <a:spcAft>
                <a:spcPts val="1800"/>
              </a:spcAft>
              <a:buFont typeface="+mj-lt"/>
              <a:buAutoNum type="arabicPeriod"/>
            </a:pPr>
            <a:r>
              <a:rPr lang="en-US" sz="2400" dirty="0"/>
              <a:t>Estimate the odds ratio of HD comparing men to women using this model.</a:t>
            </a:r>
          </a:p>
          <a:p>
            <a:pPr marL="457200" indent="-457200">
              <a:spcAft>
                <a:spcPts val="1800"/>
              </a:spcAft>
              <a:buFont typeface="+mj-lt"/>
              <a:buAutoNum type="arabicPeriod"/>
            </a:pPr>
            <a:r>
              <a:rPr lang="en-US" sz="2400" dirty="0"/>
              <a:t>Is there any evidence of multicollinearity in this model?</a:t>
            </a:r>
          </a:p>
          <a:p>
            <a:pPr marL="457200" indent="-457200">
              <a:spcAft>
                <a:spcPts val="1800"/>
              </a:spcAft>
              <a:buFont typeface="+mj-lt"/>
              <a:buAutoNum type="arabicPeriod"/>
            </a:pPr>
            <a:r>
              <a:rPr lang="en-US" sz="2400" dirty="0"/>
              <a:t>Is there any confounding in this problem?</a:t>
            </a:r>
          </a:p>
        </p:txBody>
      </p:sp>
    </p:spTree>
    <p:extLst>
      <p:ext uri="{BB962C8B-B14F-4D97-AF65-F5344CB8AC3E}">
        <p14:creationId xmlns:p14="http://schemas.microsoft.com/office/powerpoint/2010/main" val="2581769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8675" y="2421924"/>
          <a:ext cx="11384033" cy="369467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05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5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23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94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22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28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143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12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3376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564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221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8851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0991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494270"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ChestPain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RestBP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Chol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>
                          <a:solidFill>
                            <a:srgbClr val="002060"/>
                          </a:solidFill>
                        </a:rPr>
                        <a:t>Fbs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>
                          <a:solidFill>
                            <a:srgbClr val="002060"/>
                          </a:solidFill>
                        </a:rPr>
                        <a:t>RestECG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MaxHR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ExAng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Oldpeak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Slope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>
                          <a:solidFill>
                            <a:srgbClr val="002060"/>
                          </a:solidFill>
                        </a:rPr>
                        <a:t>Thal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/>
                        <a:t>AHD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129">
                <a:tc>
                  <a:txBody>
                    <a:bodyPr/>
                    <a:lstStyle/>
                    <a:p>
                      <a:r>
                        <a:rPr sz="1800" dirty="0"/>
                        <a:t>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/>
                        <a:t>typical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/>
                        <a:t>fixed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No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758">
                <a:tc>
                  <a:txBody>
                    <a:bodyPr/>
                    <a:lstStyle/>
                    <a:p>
                      <a:r>
                        <a:rPr sz="1800"/>
                        <a:t>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asymptomatic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Yes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551">
                <a:tc>
                  <a:txBody>
                    <a:bodyPr/>
                    <a:lstStyle/>
                    <a:p>
                      <a:r>
                        <a:rPr sz="1800"/>
                        <a:t>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asymptomatic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reversable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Yes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838">
                <a:tc>
                  <a:txBody>
                    <a:bodyPr/>
                    <a:lstStyle/>
                    <a:p>
                      <a:r>
                        <a:rPr sz="180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nonanginal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No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124">
                <a:tc>
                  <a:txBody>
                    <a:bodyPr/>
                    <a:lstStyle/>
                    <a:p>
                      <a:r>
                        <a:rPr sz="1800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/>
                        <a:t>nontypical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600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800" dirty="0"/>
                        <a:t>No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Rounded Rectangular Callout 4"/>
          <p:cNvSpPr/>
          <p:nvPr/>
        </p:nvSpPr>
        <p:spPr>
          <a:xfrm>
            <a:off x="8168135" y="939355"/>
            <a:ext cx="2312895" cy="887219"/>
          </a:xfrm>
          <a:prstGeom prst="wedgeRoundRectCallout">
            <a:avLst>
              <a:gd name="adj1" fmla="val 90047"/>
              <a:gd name="adj2" fmla="val 107683"/>
              <a:gd name="adj3" fmla="val 16667"/>
            </a:avLst>
          </a:prstGeom>
          <a:noFill/>
          <a:ln w="15875" cap="rnd" cmpd="thickThin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189495" y="779535"/>
            <a:ext cx="22701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b="1" i="1" dirty="0"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b="1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rPr>
              <a:t>response</a:t>
            </a:r>
            <a:r>
              <a:rPr lang="en-US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variable </a:t>
            </a:r>
            <a:r>
              <a:rPr lang="en-US" b="1" i="1" dirty="0">
                <a:latin typeface="Karla" charset="0"/>
                <a:ea typeface="Karla" charset="0"/>
                <a:cs typeface="Karla" charset="0"/>
              </a:rPr>
              <a:t>Y</a:t>
            </a:r>
          </a:p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is Yes/No</a:t>
            </a:r>
          </a:p>
        </p:txBody>
      </p:sp>
    </p:spTree>
    <p:extLst>
      <p:ext uri="{BB962C8B-B14F-4D97-AF65-F5344CB8AC3E}">
        <p14:creationId xmlns:p14="http://schemas.microsoft.com/office/powerpoint/2010/main" val="311673490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4817-AA77-4246-AFF4-65B596918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075" y="4094781"/>
            <a:ext cx="10515600" cy="1688501"/>
          </a:xfrm>
        </p:spPr>
        <p:txBody>
          <a:bodyPr/>
          <a:lstStyle/>
          <a:p>
            <a:r>
              <a:rPr lang="en-US" dirty="0"/>
              <a:t>Exercise Time!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Ex. 2: Simple k-NN and Logistic Regression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/>
              <a:t>(15+ min)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155FA-E748-A343-AF2F-D90AA565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93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270" y="1177758"/>
            <a:ext cx="10327008" cy="2111143"/>
          </a:xfrm>
        </p:spPr>
        <p:txBody>
          <a:bodyPr/>
          <a:lstStyle/>
          <a:p>
            <a:r>
              <a:rPr lang="en-US" sz="2400" dirty="0"/>
              <a:t>These data contain a binary outcome HD for 303 patients who presented with chest pain. An outcome value of:</a:t>
            </a:r>
          </a:p>
          <a:p>
            <a:pPr marL="1087438" indent="-342900">
              <a:buFont typeface="Arial" charset="0"/>
              <a:buChar char="•"/>
            </a:pPr>
            <a:r>
              <a:rPr lang="en-US" sz="2400" b="1" i="1" dirty="0"/>
              <a:t>Yes</a:t>
            </a:r>
            <a:r>
              <a:rPr lang="en-US" sz="2400" dirty="0"/>
              <a:t> indicates the presence of heart disease based on an angiographic test, </a:t>
            </a:r>
          </a:p>
          <a:p>
            <a:pPr marL="1087438" indent="-342900">
              <a:buFont typeface="Arial" charset="0"/>
              <a:buChar char="•"/>
            </a:pPr>
            <a:r>
              <a:rPr lang="en-US" sz="2400" b="1" i="1" dirty="0"/>
              <a:t>No</a:t>
            </a:r>
            <a:r>
              <a:rPr lang="en-US" sz="2400" dirty="0"/>
              <a:t> means no heart disease. </a:t>
            </a:r>
          </a:p>
          <a:p>
            <a:r>
              <a:rPr lang="en-US" sz="2400" dirty="0"/>
              <a:t>There are 13 predictors including:</a:t>
            </a:r>
          </a:p>
          <a:p>
            <a:pPr marL="800100" indent="344488">
              <a:buFont typeface="Arial" charset="0"/>
              <a:buChar char="•"/>
            </a:pPr>
            <a:r>
              <a:rPr lang="en-US" sz="2400" dirty="0"/>
              <a:t>Age</a:t>
            </a:r>
          </a:p>
          <a:p>
            <a:pPr marL="800100" indent="344488">
              <a:buFont typeface="Arial" charset="0"/>
              <a:buChar char="•"/>
            </a:pPr>
            <a:r>
              <a:rPr lang="en-US" sz="2400" dirty="0"/>
              <a:t>Sex (0 for women, 1 for men)</a:t>
            </a:r>
          </a:p>
          <a:p>
            <a:pPr marL="800100" indent="344488">
              <a:buFont typeface="Arial" charset="0"/>
              <a:buChar char="•"/>
            </a:pPr>
            <a:r>
              <a:rPr lang="en-US" sz="2400" dirty="0" err="1"/>
              <a:t>Chol</a:t>
            </a:r>
            <a:r>
              <a:rPr lang="en-US" sz="2400" dirty="0"/>
              <a:t> (a cholesterol measurement), </a:t>
            </a:r>
          </a:p>
          <a:p>
            <a:pPr marL="800100" indent="344488">
              <a:buFont typeface="Arial" charset="0"/>
              <a:buChar char="•"/>
            </a:pPr>
            <a:r>
              <a:rPr lang="en-US" sz="2400" dirty="0" err="1"/>
              <a:t>MaxHR</a:t>
            </a:r>
            <a:r>
              <a:rPr lang="en-US" sz="2400" dirty="0"/>
              <a:t> </a:t>
            </a:r>
          </a:p>
          <a:p>
            <a:pPr marL="800100" indent="344488">
              <a:buFont typeface="Arial" charset="0"/>
              <a:buChar char="•"/>
            </a:pPr>
            <a:r>
              <a:rPr lang="en-US" sz="2400" dirty="0" err="1"/>
              <a:t>RestBP</a:t>
            </a:r>
            <a:endParaRPr lang="en-US" sz="2400" dirty="0"/>
          </a:p>
          <a:p>
            <a:pPr marL="800100"/>
            <a:r>
              <a:rPr lang="en-US" sz="2400" dirty="0"/>
              <a:t>and other heart and lung function measurements. </a:t>
            </a:r>
          </a:p>
        </p:txBody>
      </p:sp>
    </p:spTree>
    <p:extLst>
      <p:ext uri="{BB962C8B-B14F-4D97-AF65-F5344CB8AC3E}">
        <p14:creationId xmlns:p14="http://schemas.microsoft.com/office/powerpoint/2010/main" val="2444890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996" y="1482558"/>
            <a:ext cx="10794879" cy="2111143"/>
          </a:xfrm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US" sz="2400" dirty="0"/>
              <a:t>Up to this point, the methods we have seen have centered around modeling and the prediction of a </a:t>
            </a:r>
            <a:r>
              <a:rPr lang="en-US" sz="2400" b="1" dirty="0"/>
              <a:t>quantitative</a:t>
            </a:r>
            <a:r>
              <a:rPr lang="en-US" sz="2400" dirty="0"/>
              <a:t> response variable (ex, number of taxi pickups, number of bike rentals, </a:t>
            </a:r>
            <a:r>
              <a:rPr lang="en-US" sz="2400" dirty="0" err="1"/>
              <a:t>etc</a:t>
            </a:r>
            <a:r>
              <a:rPr lang="en-US" sz="2400" dirty="0"/>
              <a:t>).  Linear </a:t>
            </a:r>
            <a:r>
              <a:rPr lang="en-US" sz="2400" b="1" dirty="0"/>
              <a:t>regression</a:t>
            </a:r>
            <a:r>
              <a:rPr lang="en-US" sz="2400" dirty="0"/>
              <a:t> (and Ridge, LASSO, </a:t>
            </a:r>
            <a:r>
              <a:rPr lang="en-US" sz="2400" dirty="0" err="1"/>
              <a:t>etc</a:t>
            </a:r>
            <a:r>
              <a:rPr lang="en-US" sz="2400" dirty="0"/>
              <a:t>) perform well under these situations		</a:t>
            </a:r>
          </a:p>
          <a:p>
            <a:pPr>
              <a:spcAft>
                <a:spcPts val="1800"/>
              </a:spcAft>
            </a:pPr>
            <a:r>
              <a:rPr lang="en-US" sz="2400" dirty="0"/>
              <a:t>When the response variable is </a:t>
            </a:r>
            <a:r>
              <a:rPr lang="en-US" sz="2400" b="1" dirty="0"/>
              <a:t>categorical</a:t>
            </a:r>
            <a:r>
              <a:rPr lang="en-US" sz="2400" dirty="0"/>
              <a:t>, then the problem is no longer called a regression problem but is instead labeled as a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classification problem</a:t>
            </a:r>
            <a:r>
              <a:rPr lang="en-US" sz="2400" dirty="0"/>
              <a:t>.		</a:t>
            </a:r>
          </a:p>
          <a:p>
            <a:pPr>
              <a:spcAft>
                <a:spcPts val="1800"/>
              </a:spcAft>
            </a:pPr>
            <a:r>
              <a:rPr lang="en-US" sz="2400" dirty="0"/>
              <a:t>The goal is to attempt to classify each observation into a category (aka, class or cluster) defined by </a:t>
            </a:r>
            <a:r>
              <a:rPr lang="en-US" sz="2400" i="1" dirty="0"/>
              <a:t>Y</a:t>
            </a:r>
            <a:r>
              <a:rPr lang="en-US" sz="2400" dirty="0"/>
              <a:t>, based on a set of predictor variables </a:t>
            </a:r>
            <a:r>
              <a:rPr lang="en-US" sz="2400" i="1" dirty="0"/>
              <a:t>X</a:t>
            </a:r>
            <a:r>
              <a:rPr lang="en-US" sz="2400" dirty="0"/>
              <a:t>.	</a:t>
            </a:r>
          </a:p>
        </p:txBody>
      </p:sp>
    </p:spTree>
    <p:extLst>
      <p:ext uri="{BB962C8B-B14F-4D97-AF65-F5344CB8AC3E}">
        <p14:creationId xmlns:p14="http://schemas.microsoft.com/office/powerpoint/2010/main" val="402930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Classification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268" y="1454849"/>
            <a:ext cx="10707421" cy="4418826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The motivating examples for the lecture(s), homework, and section are based [mostly] on medical data sets.  Classification problems are common in this domain:</a:t>
            </a:r>
          </a:p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Trying to determine where to set the </a:t>
            </a:r>
            <a:r>
              <a:rPr lang="en-US" sz="2400" i="1" dirty="0"/>
              <a:t>cut-off</a:t>
            </a:r>
            <a:r>
              <a:rPr lang="en-US" sz="2400" dirty="0"/>
              <a:t> for some diagnostic test (pregnancy tests, prostate or breast cancer screening tests, etc...)</a:t>
            </a:r>
          </a:p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Trying to determine if cancer has gone into remission based on treatment and various other indicators</a:t>
            </a:r>
          </a:p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Trying to classify patients into types or classes of disease based on various genomic markers</a:t>
            </a:r>
          </a:p>
        </p:txBody>
      </p:sp>
    </p:spTree>
    <p:extLst>
      <p:ext uri="{BB962C8B-B14F-4D97-AF65-F5344CB8AC3E}">
        <p14:creationId xmlns:p14="http://schemas.microsoft.com/office/powerpoint/2010/main" val="3299497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1_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2_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3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B62E5F0-D20D-8A49-A753-32DBE871C0F7}" vid="{B30C7E9A-7585-A448-B1BB-C615A660632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Lecture3_Inference_Bootstrap</Template>
  <TotalTime>3411</TotalTime>
  <Words>3425</Words>
  <Application>Microsoft Macintosh PowerPoint</Application>
  <PresentationFormat>Widescreen</PresentationFormat>
  <Paragraphs>417</Paragraphs>
  <Slides>60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60</vt:i4>
      </vt:variant>
    </vt:vector>
  </HeadingPairs>
  <TitlesOfParts>
    <vt:vector size="75" baseType="lpstr">
      <vt:lpstr>Arial</vt:lpstr>
      <vt:lpstr>Calibri</vt:lpstr>
      <vt:lpstr>Calibri Light</vt:lpstr>
      <vt:lpstr>Cambria Math</vt:lpstr>
      <vt:lpstr>Courier</vt:lpstr>
      <vt:lpstr>Courier New</vt:lpstr>
      <vt:lpstr>Karla</vt:lpstr>
      <vt:lpstr>Mangal</vt:lpstr>
      <vt:lpstr>1_GEC_template</vt:lpstr>
      <vt:lpstr>2_GEC_template</vt:lpstr>
      <vt:lpstr>GEC_template</vt:lpstr>
      <vt:lpstr>Custom Design</vt:lpstr>
      <vt:lpstr>1_Custom Design</vt:lpstr>
      <vt:lpstr>2_Custom Design</vt:lpstr>
      <vt:lpstr>3_Custom Design</vt:lpstr>
      <vt:lpstr>Lecture 15: k-NN Classification &amp; Logistic Regression  </vt:lpstr>
      <vt:lpstr>Announcements</vt:lpstr>
      <vt:lpstr>Lecture Outline</vt:lpstr>
      <vt:lpstr>Classification</vt:lpstr>
      <vt:lpstr>Advertising Data (from earlier lectures)</vt:lpstr>
      <vt:lpstr>Heart Data</vt:lpstr>
      <vt:lpstr>Heart Data</vt:lpstr>
      <vt:lpstr>Classification</vt:lpstr>
      <vt:lpstr>Typical Classification Examples</vt:lpstr>
      <vt:lpstr>k-NN for Classification</vt:lpstr>
      <vt:lpstr>k-Nearest Neighbors  </vt:lpstr>
      <vt:lpstr>Review: Choice of k </vt:lpstr>
      <vt:lpstr>Choice of k matters</vt:lpstr>
      <vt:lpstr>k-NN for Classification </vt:lpstr>
      <vt:lpstr>k-NN for Classification: formal definition   </vt:lpstr>
      <vt:lpstr>Estimated Probabilities in k-NN Classification</vt:lpstr>
      <vt:lpstr>k-NN for Classification (cont.) </vt:lpstr>
      <vt:lpstr>k-NN Classification in Python</vt:lpstr>
      <vt:lpstr>Pure Classifications in k-NN Classification Models</vt:lpstr>
      <vt:lpstr>k-NN with Multiple Predictors </vt:lpstr>
      <vt:lpstr>k-NN with Multiple Predictors (cont.) </vt:lpstr>
      <vt:lpstr>Parametric Modeling: Why not Linear Regression?</vt:lpstr>
      <vt:lpstr>Simple Classification Example</vt:lpstr>
      <vt:lpstr>Simple Classification Example (cont.)</vt:lpstr>
      <vt:lpstr>Even Simpler Classification Problem: Binary Response</vt:lpstr>
      <vt:lpstr>Even Simpler Classification Problem: Binary Response (cont)</vt:lpstr>
      <vt:lpstr>Even Simpler Classification Problem: Binary Response (cont)</vt:lpstr>
      <vt:lpstr>Binary Response &amp; Logistic Regression</vt:lpstr>
      <vt:lpstr>Pavlos Game #45</vt:lpstr>
      <vt:lpstr>Logistic Regression</vt:lpstr>
      <vt:lpstr>Logistic Regression</vt:lpstr>
      <vt:lpstr>Logistic Regression</vt:lpstr>
      <vt:lpstr> Logistic Regression: interpretation </vt:lpstr>
      <vt:lpstr>Exercise Time!  Ex. 1: Guesstimating the logistic function (10 min) </vt:lpstr>
      <vt:lpstr>Estimating the Simple Logistic Model</vt:lpstr>
      <vt:lpstr>Estimation in Logistic Regression</vt:lpstr>
      <vt:lpstr>Estimation in Logistic Regression</vt:lpstr>
      <vt:lpstr> Likelihood</vt:lpstr>
      <vt:lpstr> Loss Function</vt:lpstr>
      <vt:lpstr>Heart Data: logistic estimation</vt:lpstr>
      <vt:lpstr>Heart Data: logistic estimation</vt:lpstr>
      <vt:lpstr>Heart Data: logistic estimation</vt:lpstr>
      <vt:lpstr>Heart Data: logistic estimation</vt:lpstr>
      <vt:lpstr>Categorical Predictors</vt:lpstr>
      <vt:lpstr>Solving for the estimates mathematically:</vt:lpstr>
      <vt:lpstr>Statistical Inference in Logistic Regression</vt:lpstr>
      <vt:lpstr>Classification using the Logistic Model</vt:lpstr>
      <vt:lpstr>Using Logistic Regression for Classification</vt:lpstr>
      <vt:lpstr>Using Logistic Regression for Classification</vt:lpstr>
      <vt:lpstr>Using Logistic Regression for Classification</vt:lpstr>
      <vt:lpstr>Multiple Logistic Regression</vt:lpstr>
      <vt:lpstr>Multiple Logistic Regression</vt:lpstr>
      <vt:lpstr>Classifier with two predictors</vt:lpstr>
      <vt:lpstr>Multiple Logistic Regression</vt:lpstr>
      <vt:lpstr>Fitting Multiple Logistic Regression</vt:lpstr>
      <vt:lpstr>Interpretation of Multiple Logistic Regression</vt:lpstr>
      <vt:lpstr>Interpreting Multiple Logistic Regression: an Example</vt:lpstr>
      <vt:lpstr>Interpreting Multiple Logistic Regression: an Example</vt:lpstr>
      <vt:lpstr>Some questions</vt:lpstr>
      <vt:lpstr>Exercise Time!  Ex. 2: Simple k-NN and Logistic Regression in sklearn  (15+ min)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Inference in Linear Regression Part C: Evaluating Significance of Predictors  </dc:title>
  <dc:creator>Protopapas, Pavlos</dc:creator>
  <cp:lastModifiedBy>Rader, Kevin A.</cp:lastModifiedBy>
  <cp:revision>75</cp:revision>
  <cp:lastPrinted>2020-10-07T03:06:20Z</cp:lastPrinted>
  <dcterms:created xsi:type="dcterms:W3CDTF">2020-08-27T04:52:37Z</dcterms:created>
  <dcterms:modified xsi:type="dcterms:W3CDTF">2020-10-07T12:48:46Z</dcterms:modified>
</cp:coreProperties>
</file>

<file path=docProps/thumbnail.jpeg>
</file>